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3" r:id="rId2"/>
    <p:sldId id="257" r:id="rId3"/>
    <p:sldId id="258" r:id="rId4"/>
    <p:sldId id="268" r:id="rId5"/>
    <p:sldId id="266" r:id="rId6"/>
    <p:sldId id="267" r:id="rId7"/>
    <p:sldId id="259" r:id="rId8"/>
    <p:sldId id="272" r:id="rId9"/>
    <p:sldId id="269" r:id="rId10"/>
    <p:sldId id="270" r:id="rId11"/>
    <p:sldId id="273" r:id="rId12"/>
    <p:sldId id="275" r:id="rId13"/>
    <p:sldId id="282" r:id="rId14"/>
    <p:sldId id="274" r:id="rId15"/>
    <p:sldId id="264" r:id="rId16"/>
    <p:sldId id="280" r:id="rId17"/>
    <p:sldId id="276" r:id="rId18"/>
    <p:sldId id="277" r:id="rId19"/>
    <p:sldId id="278" r:id="rId20"/>
    <p:sldId id="288" r:id="rId21"/>
    <p:sldId id="285" r:id="rId22"/>
    <p:sldId id="289" r:id="rId23"/>
    <p:sldId id="284" r:id="rId24"/>
    <p:sldId id="281" r:id="rId25"/>
    <p:sldId id="287" r:id="rId26"/>
    <p:sldId id="279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D Walli" initials="JW" lastIdx="1" clrIdx="0">
    <p:extLst>
      <p:ext uri="{19B8F6BF-5375-455C-9EA6-DF929625EA0E}">
        <p15:presenceInfo xmlns:p15="http://schemas.microsoft.com/office/powerpoint/2012/main" userId="7430658b07172a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F00"/>
    <a:srgbClr val="A5B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1778" autoAdjust="0"/>
  </p:normalViewPr>
  <p:slideViewPr>
    <p:cSldViewPr snapToGrid="0">
      <p:cViewPr varScale="1">
        <p:scale>
          <a:sx n="74" d="100"/>
          <a:sy n="74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11F00-B949-4EF3-9950-9B5547D6B1BC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21C68-615E-4C00-8A2C-E150C7E3D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5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positiver wert: Bestrafung (verschiedener Wert der </a:t>
            </a:r>
            <a:r>
              <a:rPr lang="de-DE" dirty="0" err="1"/>
              <a:t>Qbits</a:t>
            </a:r>
            <a:r>
              <a:rPr lang="de-DE" dirty="0"/>
              <a:t>)</a:t>
            </a:r>
          </a:p>
          <a:p>
            <a:r>
              <a:rPr lang="de-DE" dirty="0"/>
              <a:t>negativer wert: Belohnung (beide 1)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21C68-615E-4C00-8A2C-E150C7E3D5B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Heliumkühlung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B533-8CE3-442E-A9AA-C938DF9A1B7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12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diesem Projekt bei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JuFo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JuFo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erklären</a:t>
            </a:r>
          </a:p>
          <a:p>
            <a:pPr lvl="0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Jufo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Teilnehmer, Stand, Jurygespräch, Wie stellt man das Projekt vor,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Schüex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Ebenen, Themen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B533-8CE3-442E-A9AA-C938DF9A1B7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98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Spannendes Rahmenprogramm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Essen, Erdbeerkuchen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Erzielte Preise: 1. Regional, Land; 4. Bund Sonderpreis für eine Arbeit z.T. Zukunftsorientierte Technologien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Merkel, Vorträge bei Krones, MPQ, ISC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B533-8CE3-442E-A9AA-C938DF9A1B7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111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 mit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Doku; Kontakt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B533-8CE3-442E-A9AA-C938DF9A1B7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93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Paul</a:t>
            </a:r>
          </a:p>
          <a:p>
            <a:r>
              <a:rPr lang="de-DE" dirty="0"/>
              <a:t>N-Damenproblem Allgemein (Damenzug)</a:t>
            </a:r>
          </a:p>
          <a:p>
            <a:r>
              <a:rPr lang="de-DE" dirty="0"/>
              <a:t>Darstellen: 0 und 1</a:t>
            </a:r>
          </a:p>
          <a:p>
            <a:r>
              <a:rPr lang="de-DE" dirty="0"/>
              <a:t>Regeln (Spalte – Reihe -Diagonale)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B533-8CE3-442E-A9AA-C938DF9A1B7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10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Kostenfunktion finden: Minimum bei bester Lösung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muss bei 1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(da „pro Reihe genau eine“)  -&gt; alle addieren -&gt; -1 -&gt; quadrieren -&gt; Minimum bei 1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dame</a:t>
            </a:r>
            <a:endParaRPr lang="de-DE" dirty="0"/>
          </a:p>
          <a:p>
            <a:r>
              <a:rPr lang="de-DE" dirty="0"/>
              <a:t>Reihe, Spalte, Diagonale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B533-8CE3-442E-A9AA-C938DF9A1B7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65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Übertragen in Matrix</a:t>
            </a:r>
          </a:p>
          <a:p>
            <a:r>
              <a:rPr lang="de-DE" dirty="0"/>
              <a:t>Beispiel am Feld</a:t>
            </a:r>
          </a:p>
          <a:p>
            <a:r>
              <a:rPr lang="de-DE" dirty="0"/>
              <a:t>Diagonale -2 da Grundbelohnung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B533-8CE3-442E-A9AA-C938DF9A1B7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75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bestraft: übereinander, auf einer ebene, nicht-springer-zug</a:t>
            </a:r>
          </a:p>
          <a:p>
            <a:r>
              <a:rPr lang="de-DE" dirty="0"/>
              <a:t>belohnt: Grundbelohnung, richtiger Springerzug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21C68-615E-4C00-8A2C-E150C7E3D5B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7431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Sudokus erklären</a:t>
            </a:r>
          </a:p>
          <a:p>
            <a:r>
              <a:rPr lang="de-DE" dirty="0"/>
              <a:t>Ebenen (Darstellen)</a:t>
            </a:r>
          </a:p>
          <a:p>
            <a:r>
              <a:rPr lang="de-DE" dirty="0"/>
              <a:t>Matrix erschließen mit </a:t>
            </a:r>
            <a:r>
              <a:rPr lang="de-DE" dirty="0" err="1"/>
              <a:t>Prg</a:t>
            </a:r>
            <a:endParaRPr lang="de-DE" dirty="0"/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Regeln: 4er Feld, Reihe, Spalte, übereinander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Vereinfachen: Alle gegebenen und davon abhängige rausschmeißen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B533-8CE3-442E-A9AA-C938DF9A1B7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82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Pro 2x2 Feld jede Zahl nur einmal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Pro Reihe jede Zahl nur einmal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Pro Spalte jede Zahl nur einmal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nur eine Zahl pro Feld</a:t>
            </a:r>
          </a:p>
          <a:p>
            <a:r>
              <a:rPr lang="de-DE" dirty="0"/>
              <a:t>Vereinfachen: einfach gegebene und damit verbundene rauslassen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21C68-615E-4C00-8A2C-E150C7E3D5B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80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JT</a:t>
            </a:r>
          </a:p>
          <a:p>
            <a:r>
              <a:rPr lang="de-DE" dirty="0"/>
              <a:t>Matrix -&gt; Embedding -&gt; </a:t>
            </a:r>
            <a:r>
              <a:rPr lang="de-DE" dirty="0" err="1"/>
              <a:t>Dwave</a:t>
            </a:r>
            <a:r>
              <a:rPr lang="de-DE" dirty="0"/>
              <a:t> </a:t>
            </a:r>
            <a:r>
              <a:rPr lang="de-DE" dirty="0" err="1"/>
              <a:t>Leap</a:t>
            </a:r>
            <a:r>
              <a:rPr lang="de-DE" dirty="0"/>
              <a:t> -&gt; Berechnung (sehr oft) -&gt;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8B533-8CE3-442E-A9AA-C938DF9A1B7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171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sieht ein Ergebnis aus?</a:t>
            </a:r>
          </a:p>
          <a:p>
            <a:r>
              <a:rPr lang="de-DE" dirty="0"/>
              <a:t>Übertragung von 0 und 1 auf Schachfeld (Damen)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21C68-615E-4C00-8A2C-E150C7E3D5B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13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F1EF8-2DAE-4F6F-8ED5-F8AD07ACA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74063C-57F5-48BD-868D-F7B4FC475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43ADF4-2E98-4B10-92B8-C8359746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6162D-E1B1-4D1A-8412-6BF71C87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F5095-C3C1-4BC6-A18F-DE171B20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28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A7675-E807-4283-BEAB-7695420D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74716E-EDAC-4549-A84D-E0186E6A8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805251-DAE2-4D02-9210-B0DD9B52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ED8F47-26B1-4589-9E1D-97E4F7F5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D719BF-001D-46FA-AA71-5A5B704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98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AED56B4-B293-442F-BF36-01FE2D7E2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65090E-56B7-4131-ADB7-B4AF4F9D5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F18685-396C-4D90-8139-C7D57C49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FA3C57-0BC9-4609-BD2D-EC1E68FD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CC280B-743C-429B-9F34-09001DE6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6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CF907-F945-4F31-9A27-0BE8D84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6013F-0BBF-493F-90E8-A1E0C8BF7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5B8E65-AF35-45D7-808F-021E4AAF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C4BB75-3216-4F9F-A360-56961BD5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77411F-096D-4C22-8D8A-8205BE65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90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D8981-404E-4113-968E-CF50BC53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A5EAD-3E5E-4BCC-8927-39496206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36F489-EA51-47F6-887F-FAD483DC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99FE59-DE0D-49D5-9F4C-A6424BCF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EB07F-FB08-4945-8DF7-B4DF2029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9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2CE28-2904-4664-949C-F2037890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2D21C-E050-4712-A444-B818C7879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9C0B97-DEC9-413C-A356-5C0362AAD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654D8A-B96B-4FD8-AECD-39AE9DF3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60F168-6998-4263-9709-387563CD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C233B6-3C64-49A1-9B86-9CF445D8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75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339EE-FF0A-42E2-B32B-1851A21C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C14CAD-5EC6-45E9-B230-8A4AD803A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D9019AA-3485-4814-AF29-859892FA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D1D1EE-10F6-4365-8846-33A2E14A0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5C2357-1535-4504-A5CF-3B699F666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5980D7-CD83-4AA3-A665-39A75505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72EB4A-92D7-4137-B5C5-36131D1D3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634733-F8B1-4CA0-8737-056823AD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0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985AB-6FE9-450E-BD90-D8663C2D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E660B8-C1E3-49B0-882E-7B5A4805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D78450-D8A6-428B-BDC7-736FB569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77E454-B300-4F4D-A1AC-1BB34653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39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088F97-B39D-400C-864E-7C37F8FFC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FB95E77-603F-44A2-922F-D612C356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F4880-A5BB-4610-93D3-EB9C35C3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9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8E796-F48F-49E1-A785-B27FA45D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3F00D7-272B-46F4-A225-D03EEBCE3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C446CF-EEC8-40C6-96C4-354CA9BA2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3EFD77-DB5A-449F-B149-176610EB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F3E126-640C-4566-A670-683ECC789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0EF1DF-AC27-43FF-8806-FB8D93DD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18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0405D-D64B-4DD7-A0CC-7ED3DCDC2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388621-B16F-4D6E-9602-6C6D526F4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83BDE-770F-4644-8FBA-A4D59D0A8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5DFDFA-4A67-4FA8-8FAB-8F826F5B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12B8FA-B046-4929-8F2C-61A148D0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659151-2B95-4AAE-B878-1C709C37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31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E1CC20A-C0A3-4DDD-87CD-A2F48210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B91BB5-D8C8-4503-BDA0-7F3D69F9C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A358ED-07C1-4FBB-9B21-9EE41184A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4F1A-A9B1-405C-9A3A-78D11D463EEF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62C4F-1F74-4640-AFF7-2627B1FEB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AC2F22-FA09-4037-89F3-C37E356C9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357D0-6FD7-4A76-925B-10D544FC3B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0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18" Type="http://schemas.openxmlformats.org/officeDocument/2006/relationships/image" Target="../media/image4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1182864-FE66-4ED7-82BB-748E4A965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05" y="1859913"/>
            <a:ext cx="11954189" cy="1490244"/>
          </a:xfrm>
        </p:spPr>
        <p:txBody>
          <a:bodyPr>
            <a:noAutofit/>
          </a:bodyPr>
          <a:lstStyle/>
          <a:p>
            <a:r>
              <a:rPr lang="de-DE" sz="5400" dirty="0">
                <a:solidFill>
                  <a:srgbClr val="A5B22C"/>
                </a:solidFill>
              </a:rPr>
              <a:t>Lösung des n-Damenproblems auf einem adiabatischen Quantencomputer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82BF9DA-475E-4AED-811A-26048AF4536F}"/>
              </a:ext>
            </a:extLst>
          </p:cNvPr>
          <p:cNvSpPr txBox="1">
            <a:spLocks/>
          </p:cNvSpPr>
          <p:nvPr/>
        </p:nvSpPr>
        <p:spPr>
          <a:xfrm>
            <a:off x="118905" y="3579725"/>
            <a:ext cx="11954189" cy="365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>
                <a:latin typeface="+mn-lt"/>
              </a:rPr>
              <a:t>Jugend Forscht Projekt von Jakov D. Wallbrecher, Jonathan </a:t>
            </a:r>
            <a:r>
              <a:rPr lang="de-DE" sz="2400" dirty="0" err="1">
                <a:latin typeface="+mn-lt"/>
              </a:rPr>
              <a:t>Treffler</a:t>
            </a:r>
            <a:r>
              <a:rPr lang="de-DE" sz="2400" dirty="0">
                <a:latin typeface="+mn-lt"/>
              </a:rPr>
              <a:t> &amp; Paul </a:t>
            </a:r>
            <a:r>
              <a:rPr lang="de-DE" sz="2400" dirty="0" err="1">
                <a:latin typeface="+mn-lt"/>
              </a:rPr>
              <a:t>Schappert</a:t>
            </a:r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56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4C778A9E-B529-4C00-BFE5-40850FF40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372" y="1350833"/>
            <a:ext cx="4983982" cy="4722725"/>
          </a:xfrm>
          <a:prstGeom prst="roundRect">
            <a:avLst>
              <a:gd name="adj" fmla="val 9117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BC5DEBA-CEF8-443A-896D-3027507F6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34009"/>
              </p:ext>
            </p:extLst>
          </p:nvPr>
        </p:nvGraphicFramePr>
        <p:xfrm>
          <a:off x="6919769" y="3864555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f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9607D5E-89D8-4BC2-97C4-5DE631E3C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477631"/>
              </p:ext>
            </p:extLst>
          </p:nvPr>
        </p:nvGraphicFramePr>
        <p:xfrm>
          <a:off x="6918268" y="3864555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f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5299A92-BA7E-45B9-BB88-412CFC029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228644"/>
              </p:ext>
            </p:extLst>
          </p:nvPr>
        </p:nvGraphicFramePr>
        <p:xfrm>
          <a:off x="6919769" y="1704572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f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01CCC1D-D7E6-4973-9D67-C1E98EC0A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19140"/>
              </p:ext>
            </p:extLst>
          </p:nvPr>
        </p:nvGraphicFramePr>
        <p:xfrm>
          <a:off x="6920347" y="170457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E4709B-6152-4DC5-AA75-4D5689B5B195}"/>
              </a:ext>
            </a:extLst>
          </p:cNvPr>
          <p:cNvCxnSpPr>
            <a:cxnSpLocks/>
          </p:cNvCxnSpPr>
          <p:nvPr/>
        </p:nvCxnSpPr>
        <p:spPr>
          <a:xfrm flipV="1">
            <a:off x="8928571" y="2602269"/>
            <a:ext cx="610905" cy="1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C9332E4-6525-4BDF-8AEE-E48417A1F7CD}"/>
              </a:ext>
            </a:extLst>
          </p:cNvPr>
          <p:cNvCxnSpPr>
            <a:cxnSpLocks/>
          </p:cNvCxnSpPr>
          <p:nvPr/>
        </p:nvCxnSpPr>
        <p:spPr>
          <a:xfrm flipV="1">
            <a:off x="8927359" y="4764555"/>
            <a:ext cx="610905" cy="1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36D5997-4FE6-4DE0-A256-F6A58D18F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12044"/>
              </p:ext>
            </p:extLst>
          </p:nvPr>
        </p:nvGraphicFramePr>
        <p:xfrm>
          <a:off x="9748857" y="2005170"/>
          <a:ext cx="1198800" cy="11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00">
                  <a:extLst>
                    <a:ext uri="{9D8B030D-6E8A-4147-A177-3AD203B41FA5}">
                      <a16:colId xmlns:a16="http://schemas.microsoft.com/office/drawing/2014/main" val="3688107262"/>
                    </a:ext>
                  </a:extLst>
                </a:gridCol>
                <a:gridCol w="599400">
                  <a:extLst>
                    <a:ext uri="{9D8B030D-6E8A-4147-A177-3AD203B41FA5}">
                      <a16:colId xmlns:a16="http://schemas.microsoft.com/office/drawing/2014/main" val="4270469765"/>
                    </a:ext>
                  </a:extLst>
                </a:gridCol>
              </a:tblGrid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98726"/>
                  </a:ext>
                </a:extLst>
              </a:tr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451689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A45F7CCB-9542-42AC-9ED0-47FA601FA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396850"/>
              </p:ext>
            </p:extLst>
          </p:nvPr>
        </p:nvGraphicFramePr>
        <p:xfrm>
          <a:off x="9748857" y="4165157"/>
          <a:ext cx="1198800" cy="11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00">
                  <a:extLst>
                    <a:ext uri="{9D8B030D-6E8A-4147-A177-3AD203B41FA5}">
                      <a16:colId xmlns:a16="http://schemas.microsoft.com/office/drawing/2014/main" val="3688107262"/>
                    </a:ext>
                  </a:extLst>
                </a:gridCol>
                <a:gridCol w="599400">
                  <a:extLst>
                    <a:ext uri="{9D8B030D-6E8A-4147-A177-3AD203B41FA5}">
                      <a16:colId xmlns:a16="http://schemas.microsoft.com/office/drawing/2014/main" val="4270469765"/>
                    </a:ext>
                  </a:extLst>
                </a:gridCol>
              </a:tblGrid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98726"/>
                  </a:ext>
                </a:extLst>
              </a:tr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f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451689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89346563-C5E8-4814-9DDF-DD99ABD2BEC7}"/>
              </a:ext>
            </a:extLst>
          </p:cNvPr>
          <p:cNvSpPr txBox="1"/>
          <p:nvPr/>
        </p:nvSpPr>
        <p:spPr>
          <a:xfrm>
            <a:off x="274528" y="1350833"/>
            <a:ext cx="6045286" cy="13542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400" dirty="0"/>
              <a:t>1. Darstellen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2. Regeln formulieren</a:t>
            </a:r>
          </a:p>
          <a:p>
            <a:pPr>
              <a:spcBef>
                <a:spcPts val="600"/>
              </a:spcBef>
            </a:pPr>
            <a:endParaRPr lang="de-DE" sz="2400" dirty="0"/>
          </a:p>
          <a:p>
            <a:pPr>
              <a:spcBef>
                <a:spcPts val="600"/>
              </a:spcBef>
            </a:pPr>
            <a:r>
              <a:rPr lang="de-DE" sz="2400" dirty="0"/>
              <a:t>3. Ggf. Vereinfachen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4. Matrix erschließen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54212F-8B89-4799-88E4-6F0591BAF99F}"/>
              </a:ext>
            </a:extLst>
          </p:cNvPr>
          <p:cNvSpPr txBox="1">
            <a:spLocks/>
          </p:cNvSpPr>
          <p:nvPr/>
        </p:nvSpPr>
        <p:spPr>
          <a:xfrm>
            <a:off x="-74428" y="409084"/>
            <a:ext cx="5901070" cy="700282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3B000"/>
                </a:solidFill>
                <a:latin typeface="+mn-lt"/>
              </a:rPr>
              <a:t>Das Springerproblem</a:t>
            </a:r>
          </a:p>
        </p:txBody>
      </p:sp>
    </p:spTree>
    <p:extLst>
      <p:ext uri="{BB962C8B-B14F-4D97-AF65-F5344CB8AC3E}">
        <p14:creationId xmlns:p14="http://schemas.microsoft.com/office/powerpoint/2010/main" val="418465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87F7FBB6-85A7-4657-A75A-6A05E38EF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52" y="297886"/>
            <a:ext cx="5750538" cy="6262227"/>
          </a:xfrm>
          <a:prstGeom prst="roundRect">
            <a:avLst>
              <a:gd name="adj" fmla="val 6310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5EEDABD-C67D-4653-91B3-2C49990A2BD1}"/>
              </a:ext>
            </a:extLst>
          </p:cNvPr>
          <p:cNvGraphicFramePr>
            <a:graphicFrameLocks noGrp="1"/>
          </p:cNvGraphicFramePr>
          <p:nvPr/>
        </p:nvGraphicFramePr>
        <p:xfrm>
          <a:off x="757552" y="867189"/>
          <a:ext cx="5061259" cy="534869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291">
                  <a:extLst>
                    <a:ext uri="{9D8B030D-6E8A-4147-A177-3AD203B41FA5}">
                      <a16:colId xmlns:a16="http://schemas.microsoft.com/office/drawing/2014/main" val="371492688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925298000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05192907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803170840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334430973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64428654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154932203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182566928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033788884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646471059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520873386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222229203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17077345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308908138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68743806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45153974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117885054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416305551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91151999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180382309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98567532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48857429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02492960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130075284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661131414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604919872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900771616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578771529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432718448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129485148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729682391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957345519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727514373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16985282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826906131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290188971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725889222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716547378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989238616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876251735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51002469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390766274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208738999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050268960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2052189907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393845130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203092199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1218201194"/>
                    </a:ext>
                  </a:extLst>
                </a:gridCol>
                <a:gridCol w="103291">
                  <a:extLst>
                    <a:ext uri="{9D8B030D-6E8A-4147-A177-3AD203B41FA5}">
                      <a16:colId xmlns:a16="http://schemas.microsoft.com/office/drawing/2014/main" val="3767782894"/>
                    </a:ext>
                  </a:extLst>
                </a:gridCol>
              </a:tblGrid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340885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-2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149897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91348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-2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2464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695805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971109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929499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33899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897719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877383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123632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18585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443003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02669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384220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74309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663982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119138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285606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082857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670836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87744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44928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77219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534034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790426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38610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5267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24192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682619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58586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592656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261311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095629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193500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538874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00167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763250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160275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62320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62940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298772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01340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909500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106596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453180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447443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693841"/>
                  </a:ext>
                </a:extLst>
              </a:tr>
              <a:tr h="104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0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620862"/>
                  </a:ext>
                </a:extLst>
              </a:tr>
            </a:tbl>
          </a:graphicData>
        </a:graphic>
      </p:graphicFrame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BCB310A-5B48-4B03-8EC2-9A08B4BF161D}"/>
              </a:ext>
            </a:extLst>
          </p:cNvPr>
          <p:cNvSpPr/>
          <p:nvPr/>
        </p:nvSpPr>
        <p:spPr>
          <a:xfrm>
            <a:off x="7410923" y="3241780"/>
            <a:ext cx="3636749" cy="3531435"/>
          </a:xfrm>
          <a:prstGeom prst="roundRect">
            <a:avLst>
              <a:gd name="adj" fmla="val 876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E43D52A-ACE8-42D3-AA7E-21BE00525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0923" y="3306044"/>
            <a:ext cx="4011168" cy="3467171"/>
          </a:xfrm>
          <a:prstGeom prst="roundRect">
            <a:avLst>
              <a:gd name="adj" fmla="val 12384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F008DF-4353-4BA5-814B-18EA0B2D869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66"/>
          <a:stretch/>
        </p:blipFill>
        <p:spPr bwMode="auto">
          <a:xfrm>
            <a:off x="7695337" y="3555823"/>
            <a:ext cx="3186005" cy="2967611"/>
          </a:xfrm>
          <a:prstGeom prst="roundRect">
            <a:avLst>
              <a:gd name="adj" fmla="val 9969"/>
            </a:avLst>
          </a:prstGeom>
          <a:noFill/>
          <a:ln>
            <a:noFill/>
          </a:ln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FE79D9E-425D-4012-AD66-9AF83D530293}"/>
              </a:ext>
            </a:extLst>
          </p:cNvPr>
          <p:cNvSpPr/>
          <p:nvPr/>
        </p:nvSpPr>
        <p:spPr>
          <a:xfrm>
            <a:off x="7717490" y="84785"/>
            <a:ext cx="3105268" cy="3213937"/>
          </a:xfrm>
          <a:prstGeom prst="roundRect">
            <a:avLst>
              <a:gd name="adj" fmla="val 1069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9242E877-79C7-42B5-B2C9-5E43593FB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491" y="84785"/>
            <a:ext cx="3268019" cy="3121200"/>
          </a:xfrm>
          <a:prstGeom prst="roundRect">
            <a:avLst>
              <a:gd name="adj" fmla="val 10487"/>
            </a:avLst>
          </a:prstGeom>
          <a:solidFill>
            <a:srgbClr val="C0CF00">
              <a:alpha val="6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4E8F42-8F68-4A7D-9D97-C61935DC8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95" y="418256"/>
            <a:ext cx="2454258" cy="245425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7C306A3-BDD5-4ADE-BFB5-206BED3A503E}"/>
              </a:ext>
            </a:extLst>
          </p:cNvPr>
          <p:cNvSpPr txBox="1"/>
          <p:nvPr/>
        </p:nvSpPr>
        <p:spPr>
          <a:xfrm>
            <a:off x="742224" y="380809"/>
            <a:ext cx="504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Hamilton-Matrix des Springerproblems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7BC98F-3FD9-46E8-B2D7-DA5377AC1665}"/>
              </a:ext>
            </a:extLst>
          </p:cNvPr>
          <p:cNvSpPr txBox="1"/>
          <p:nvPr/>
        </p:nvSpPr>
        <p:spPr>
          <a:xfrm rot="5400000">
            <a:off x="10222320" y="141455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Lösung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57E77A0-85C7-4B27-8A85-85B6A74B1281}"/>
              </a:ext>
            </a:extLst>
          </p:cNvPr>
          <p:cNvSpPr txBox="1"/>
          <p:nvPr/>
        </p:nvSpPr>
        <p:spPr>
          <a:xfrm rot="5400000">
            <a:off x="10332382" y="4776664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92249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2" grpId="0" animBg="1"/>
      <p:bldP spid="10" grpId="0" animBg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>
            <a:extLst>
              <a:ext uri="{FF2B5EF4-FFF2-40B4-BE49-F238E27FC236}">
                <a16:creationId xmlns:a16="http://schemas.microsoft.com/office/drawing/2014/main" id="{26F8BD9A-FF28-4814-B6A8-15D3966B7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70" y="1886956"/>
            <a:ext cx="9248370" cy="4521758"/>
          </a:xfrm>
          <a:prstGeom prst="roundRect">
            <a:avLst>
              <a:gd name="adj" fmla="val 9117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BC92917-F2C4-4169-8BFC-7364289E05D6}"/>
              </a:ext>
            </a:extLst>
          </p:cNvPr>
          <p:cNvSpPr/>
          <p:nvPr/>
        </p:nvSpPr>
        <p:spPr>
          <a:xfrm>
            <a:off x="6321268" y="4277657"/>
            <a:ext cx="1778155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2221F9-6649-4569-A17F-A87586E0ECCD}"/>
              </a:ext>
            </a:extLst>
          </p:cNvPr>
          <p:cNvSpPr/>
          <p:nvPr/>
        </p:nvSpPr>
        <p:spPr>
          <a:xfrm>
            <a:off x="6320697" y="2239857"/>
            <a:ext cx="1778155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9F81B5C-9F5C-49C3-A37A-E6F465B3673E}"/>
              </a:ext>
            </a:extLst>
          </p:cNvPr>
          <p:cNvSpPr/>
          <p:nvPr/>
        </p:nvSpPr>
        <p:spPr>
          <a:xfrm>
            <a:off x="8417799" y="2239857"/>
            <a:ext cx="1778155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4D35CF0-C43C-49B2-ACE7-F4FEC0592BAF}"/>
              </a:ext>
            </a:extLst>
          </p:cNvPr>
          <p:cNvSpPr/>
          <p:nvPr/>
        </p:nvSpPr>
        <p:spPr>
          <a:xfrm>
            <a:off x="8417799" y="4277657"/>
            <a:ext cx="1778155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A640E2F-2128-4233-A827-F2A26A49417C}"/>
              </a:ext>
            </a:extLst>
          </p:cNvPr>
          <p:cNvSpPr/>
          <p:nvPr/>
        </p:nvSpPr>
        <p:spPr>
          <a:xfrm>
            <a:off x="1741510" y="2239857"/>
            <a:ext cx="3815956" cy="3815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8C33C12-2EB1-4D00-8ADA-DDB5A2418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67421"/>
              </p:ext>
            </p:extLst>
          </p:nvPr>
        </p:nvGraphicFramePr>
        <p:xfrm>
          <a:off x="1741510" y="2239857"/>
          <a:ext cx="3815956" cy="3815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98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95398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95398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95398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953989">
                <a:tc>
                  <a:txBody>
                    <a:bodyPr/>
                    <a:lstStyle/>
                    <a:p>
                      <a:pPr algn="ctr"/>
                      <a:endParaRPr lang="de-DE" sz="4300" dirty="0"/>
                    </a:p>
                  </a:txBody>
                  <a:tcPr marL="198664" marR="198664" marT="99339" marB="993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300" dirty="0"/>
                        <a:t>2</a:t>
                      </a:r>
                    </a:p>
                  </a:txBody>
                  <a:tcPr marL="198664" marR="198664" marT="99339" marB="993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300" dirty="0"/>
                    </a:p>
                  </a:txBody>
                  <a:tcPr marL="198664" marR="198664" marT="99339" marB="993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300" dirty="0"/>
                        <a:t>3</a:t>
                      </a:r>
                    </a:p>
                  </a:txBody>
                  <a:tcPr marL="198664" marR="198664" marT="99339" marB="993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953989">
                <a:tc>
                  <a:txBody>
                    <a:bodyPr/>
                    <a:lstStyle/>
                    <a:p>
                      <a:pPr algn="ctr"/>
                      <a:r>
                        <a:rPr lang="de-DE" sz="4300" dirty="0"/>
                        <a:t>1</a:t>
                      </a:r>
                    </a:p>
                  </a:txBody>
                  <a:tcPr marL="198664" marR="198664" marT="99339" marB="993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300" dirty="0"/>
                    </a:p>
                  </a:txBody>
                  <a:tcPr marL="198664" marR="198664" marT="99339" marB="993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300" dirty="0"/>
                    </a:p>
                  </a:txBody>
                  <a:tcPr marL="198664" marR="198664" marT="99339" marB="993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300" dirty="0"/>
                    </a:p>
                  </a:txBody>
                  <a:tcPr marL="198664" marR="198664" marT="99339" marB="993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953989">
                <a:tc>
                  <a:txBody>
                    <a:bodyPr/>
                    <a:lstStyle/>
                    <a:p>
                      <a:pPr algn="ctr"/>
                      <a:r>
                        <a:rPr lang="de-DE" sz="4300" dirty="0"/>
                        <a:t>3</a:t>
                      </a:r>
                    </a:p>
                  </a:txBody>
                  <a:tcPr marL="198664" marR="198664" marT="99339" marB="993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300" dirty="0"/>
                    </a:p>
                  </a:txBody>
                  <a:tcPr marL="198664" marR="198664" marT="99339" marB="993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300" dirty="0"/>
                        <a:t>4</a:t>
                      </a:r>
                    </a:p>
                  </a:txBody>
                  <a:tcPr marL="198664" marR="198664" marT="99339" marB="993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300" dirty="0"/>
                        <a:t>2</a:t>
                      </a:r>
                    </a:p>
                  </a:txBody>
                  <a:tcPr marL="198664" marR="198664" marT="99339" marB="993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953989">
                <a:tc>
                  <a:txBody>
                    <a:bodyPr/>
                    <a:lstStyle/>
                    <a:p>
                      <a:pPr algn="ctr"/>
                      <a:endParaRPr lang="de-DE" sz="4300" dirty="0"/>
                    </a:p>
                  </a:txBody>
                  <a:tcPr marL="198664" marR="198664" marT="99339" marB="993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300" dirty="0"/>
                    </a:p>
                  </a:txBody>
                  <a:tcPr marL="198664" marR="198664" marT="99339" marB="993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300" dirty="0"/>
                    </a:p>
                  </a:txBody>
                  <a:tcPr marL="198664" marR="198664" marT="99339" marB="9933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300" dirty="0"/>
                        <a:t>1</a:t>
                      </a:r>
                    </a:p>
                  </a:txBody>
                  <a:tcPr marL="198664" marR="198664" marT="99339" marB="993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47D006AE-D962-4CC9-B157-B8D72B2721CC}"/>
              </a:ext>
            </a:extLst>
          </p:cNvPr>
          <p:cNvSpPr txBox="1"/>
          <p:nvPr/>
        </p:nvSpPr>
        <p:spPr>
          <a:xfrm>
            <a:off x="5211337" y="376134"/>
            <a:ext cx="6045286" cy="13542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400" dirty="0"/>
              <a:t>1. Darstellen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2. Regeln formulieren</a:t>
            </a:r>
          </a:p>
          <a:p>
            <a:pPr>
              <a:spcBef>
                <a:spcPts val="600"/>
              </a:spcBef>
            </a:pPr>
            <a:endParaRPr lang="de-DE" sz="2400" dirty="0"/>
          </a:p>
          <a:p>
            <a:pPr>
              <a:spcBef>
                <a:spcPts val="600"/>
              </a:spcBef>
            </a:pPr>
            <a:r>
              <a:rPr lang="de-DE" sz="2400" dirty="0"/>
              <a:t>3. Ggf. Vereinfachen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4. Matrix erschließen</a:t>
            </a:r>
          </a:p>
        </p:txBody>
      </p:sp>
      <p:graphicFrame>
        <p:nvGraphicFramePr>
          <p:cNvPr id="24" name="Tabelle 23">
            <a:extLst>
              <a:ext uri="{FF2B5EF4-FFF2-40B4-BE49-F238E27FC236}">
                <a16:creationId xmlns:a16="http://schemas.microsoft.com/office/drawing/2014/main" id="{C10B1735-68C7-440D-B2C7-5BCF09C00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286576"/>
              </p:ext>
            </p:extLst>
          </p:nvPr>
        </p:nvGraphicFramePr>
        <p:xfrm>
          <a:off x="6321269" y="2239857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6048C25D-E5BE-47EA-A92A-7B0A8C09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465370"/>
              </p:ext>
            </p:extLst>
          </p:nvPr>
        </p:nvGraphicFramePr>
        <p:xfrm>
          <a:off x="8417798" y="2239857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4AD92918-79F8-4F9E-BAA2-4D82A6208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370918"/>
              </p:ext>
            </p:extLst>
          </p:nvPr>
        </p:nvGraphicFramePr>
        <p:xfrm>
          <a:off x="8417798" y="4277657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27" name="Tabelle 26">
            <a:extLst>
              <a:ext uri="{FF2B5EF4-FFF2-40B4-BE49-F238E27FC236}">
                <a16:creationId xmlns:a16="http://schemas.microsoft.com/office/drawing/2014/main" id="{D16205C5-BE22-4290-B7C3-84219D0C9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22486"/>
              </p:ext>
            </p:extLst>
          </p:nvPr>
        </p:nvGraphicFramePr>
        <p:xfrm>
          <a:off x="6321269" y="4277657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29" name="Rechteck 28">
            <a:extLst>
              <a:ext uri="{FF2B5EF4-FFF2-40B4-BE49-F238E27FC236}">
                <a16:creationId xmlns:a16="http://schemas.microsoft.com/office/drawing/2014/main" id="{772A1DB4-6C85-4336-A776-F41734FE51BD}"/>
              </a:ext>
            </a:extLst>
          </p:cNvPr>
          <p:cNvSpPr/>
          <p:nvPr/>
        </p:nvSpPr>
        <p:spPr>
          <a:xfrm>
            <a:off x="6320695" y="4277657"/>
            <a:ext cx="1778155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8DB0474-8B11-4E4A-AE37-F05EECE4CB9A}"/>
              </a:ext>
            </a:extLst>
          </p:cNvPr>
          <p:cNvSpPr/>
          <p:nvPr/>
        </p:nvSpPr>
        <p:spPr>
          <a:xfrm>
            <a:off x="6320124" y="2239857"/>
            <a:ext cx="1778155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B38585C-0897-44CC-BF4F-862360A53ED9}"/>
              </a:ext>
            </a:extLst>
          </p:cNvPr>
          <p:cNvSpPr/>
          <p:nvPr/>
        </p:nvSpPr>
        <p:spPr>
          <a:xfrm>
            <a:off x="8417226" y="2239857"/>
            <a:ext cx="1778155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A7AF797-46D6-4FF9-AB01-C2F87621EA09}"/>
              </a:ext>
            </a:extLst>
          </p:cNvPr>
          <p:cNvSpPr/>
          <p:nvPr/>
        </p:nvSpPr>
        <p:spPr>
          <a:xfrm>
            <a:off x="8417226" y="4277657"/>
            <a:ext cx="1778155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6E560F3F-5366-479E-8383-3B61E96F3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45350"/>
              </p:ext>
            </p:extLst>
          </p:nvPr>
        </p:nvGraphicFramePr>
        <p:xfrm>
          <a:off x="6320696" y="2239857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34" name="Tabelle 33">
            <a:extLst>
              <a:ext uri="{FF2B5EF4-FFF2-40B4-BE49-F238E27FC236}">
                <a16:creationId xmlns:a16="http://schemas.microsoft.com/office/drawing/2014/main" id="{748C9009-A076-43A8-81A7-48BFBA963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98834"/>
              </p:ext>
            </p:extLst>
          </p:nvPr>
        </p:nvGraphicFramePr>
        <p:xfrm>
          <a:off x="8417225" y="2239857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9D1B94C4-FE97-447D-96C7-1D600DB03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95566"/>
              </p:ext>
            </p:extLst>
          </p:nvPr>
        </p:nvGraphicFramePr>
        <p:xfrm>
          <a:off x="8417225" y="4277657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36" name="Tabelle 35">
            <a:extLst>
              <a:ext uri="{FF2B5EF4-FFF2-40B4-BE49-F238E27FC236}">
                <a16:creationId xmlns:a16="http://schemas.microsoft.com/office/drawing/2014/main" id="{C87A5193-5FBF-4B9B-AA22-95C607F2F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13972"/>
              </p:ext>
            </p:extLst>
          </p:nvPr>
        </p:nvGraphicFramePr>
        <p:xfrm>
          <a:off x="6320696" y="4277657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38" name="Titel 1">
            <a:extLst>
              <a:ext uri="{FF2B5EF4-FFF2-40B4-BE49-F238E27FC236}">
                <a16:creationId xmlns:a16="http://schemas.microsoft.com/office/drawing/2014/main" id="{669395CB-ADC0-4785-9CE1-17AE64D283FF}"/>
              </a:ext>
            </a:extLst>
          </p:cNvPr>
          <p:cNvSpPr txBox="1">
            <a:spLocks/>
          </p:cNvSpPr>
          <p:nvPr/>
        </p:nvSpPr>
        <p:spPr>
          <a:xfrm>
            <a:off x="634048" y="360843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rgbClr val="A5B22C"/>
                </a:solidFill>
              </a:rPr>
              <a:t>Das Sudoku</a:t>
            </a:r>
          </a:p>
        </p:txBody>
      </p:sp>
    </p:spTree>
    <p:extLst>
      <p:ext uri="{BB962C8B-B14F-4D97-AF65-F5344CB8AC3E}">
        <p14:creationId xmlns:p14="http://schemas.microsoft.com/office/powerpoint/2010/main" val="8638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3">
            <a:extLst>
              <a:ext uri="{FF2B5EF4-FFF2-40B4-BE49-F238E27FC236}">
                <a16:creationId xmlns:a16="http://schemas.microsoft.com/office/drawing/2014/main" id="{6AD5016E-BD1F-4513-A7E0-D86BCD217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048" y="1661876"/>
            <a:ext cx="10606976" cy="4873036"/>
          </a:xfrm>
          <a:prstGeom prst="roundRect">
            <a:avLst>
              <a:gd name="adj" fmla="val 7929"/>
            </a:avLst>
          </a:prstGeom>
          <a:solidFill>
            <a:schemeClr val="accent2">
              <a:alpha val="60000"/>
            </a:scheme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C686C91-3C10-4715-90D1-BAC205A5E67C}"/>
              </a:ext>
            </a:extLst>
          </p:cNvPr>
          <p:cNvSpPr/>
          <p:nvPr/>
        </p:nvSpPr>
        <p:spPr>
          <a:xfrm>
            <a:off x="1298732" y="2167850"/>
            <a:ext cx="1778156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B7DD273-136C-4461-A691-69D9F887D8E2}"/>
              </a:ext>
            </a:extLst>
          </p:cNvPr>
          <p:cNvSpPr/>
          <p:nvPr/>
        </p:nvSpPr>
        <p:spPr>
          <a:xfrm>
            <a:off x="3395261" y="2167850"/>
            <a:ext cx="1778156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0C53164-15AC-4B6E-9AF2-45D638B7A71E}"/>
              </a:ext>
            </a:extLst>
          </p:cNvPr>
          <p:cNvSpPr/>
          <p:nvPr/>
        </p:nvSpPr>
        <p:spPr>
          <a:xfrm>
            <a:off x="1298912" y="4208508"/>
            <a:ext cx="1778156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6D05A5A-999F-42B6-9B85-C35BFC88B2C3}"/>
              </a:ext>
            </a:extLst>
          </p:cNvPr>
          <p:cNvSpPr/>
          <p:nvPr/>
        </p:nvSpPr>
        <p:spPr>
          <a:xfrm>
            <a:off x="3395081" y="4211445"/>
            <a:ext cx="1778156" cy="177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01123AD-E843-4E91-9C53-FCA5E4A2E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899859"/>
              </p:ext>
            </p:extLst>
          </p:nvPr>
        </p:nvGraphicFramePr>
        <p:xfrm>
          <a:off x="1298732" y="2170708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D246A884-CC2F-4AAE-AFB4-C761E3897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68768"/>
              </p:ext>
            </p:extLst>
          </p:nvPr>
        </p:nvGraphicFramePr>
        <p:xfrm>
          <a:off x="3395261" y="2170708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54A431A-E298-4EBC-9FA0-05D3D40CF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657999"/>
              </p:ext>
            </p:extLst>
          </p:nvPr>
        </p:nvGraphicFramePr>
        <p:xfrm>
          <a:off x="3395261" y="4208508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11E4066-5DB5-4709-BE0C-88291CD61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79077"/>
              </p:ext>
            </p:extLst>
          </p:nvPr>
        </p:nvGraphicFramePr>
        <p:xfrm>
          <a:off x="1298732" y="4208508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CFA4E9A-CAE5-478B-8DF9-93815EFBB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535207"/>
              </p:ext>
            </p:extLst>
          </p:nvPr>
        </p:nvGraphicFramePr>
        <p:xfrm>
          <a:off x="1298732" y="2170708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D3271711-560A-4E55-AA10-BD33E8C70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716398"/>
              </p:ext>
            </p:extLst>
          </p:nvPr>
        </p:nvGraphicFramePr>
        <p:xfrm>
          <a:off x="3395261" y="2170708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D806C3C9-4CD4-41A2-BB12-A8009822D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62773"/>
              </p:ext>
            </p:extLst>
          </p:nvPr>
        </p:nvGraphicFramePr>
        <p:xfrm>
          <a:off x="3395261" y="4208508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3742634-1214-46EA-9174-5DEBDED31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8384"/>
              </p:ext>
            </p:extLst>
          </p:nvPr>
        </p:nvGraphicFramePr>
        <p:xfrm>
          <a:off x="1298732" y="4208508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1C613FCB-599E-4FCC-9304-5F2F15CD6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68098"/>
              </p:ext>
            </p:extLst>
          </p:nvPr>
        </p:nvGraphicFramePr>
        <p:xfrm>
          <a:off x="1298732" y="2167850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7F90100-8C9A-423E-A65B-D1AC03FDD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64498"/>
              </p:ext>
            </p:extLst>
          </p:nvPr>
        </p:nvGraphicFramePr>
        <p:xfrm>
          <a:off x="1298732" y="2167850"/>
          <a:ext cx="1778156" cy="1778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39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444539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44453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2574" marR="92574" marT="46290" marB="46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A2791610-E192-4A5B-90F6-D716CC20B630}"/>
              </a:ext>
            </a:extLst>
          </p:cNvPr>
          <p:cNvSpPr txBox="1"/>
          <p:nvPr/>
        </p:nvSpPr>
        <p:spPr>
          <a:xfrm>
            <a:off x="6213818" y="2943837"/>
            <a:ext cx="242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Regeln: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508E673-19BF-417E-B6D1-213839C505F6}"/>
              </a:ext>
            </a:extLst>
          </p:cNvPr>
          <p:cNvSpPr txBox="1"/>
          <p:nvPr/>
        </p:nvSpPr>
        <p:spPr>
          <a:xfrm>
            <a:off x="6235971" y="4101196"/>
            <a:ext cx="377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 Reihe jede Zahl nur einmal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3CC301A-3D56-43BB-9A32-AE819B251BE9}"/>
              </a:ext>
            </a:extLst>
          </p:cNvPr>
          <p:cNvSpPr txBox="1"/>
          <p:nvPr/>
        </p:nvSpPr>
        <p:spPr>
          <a:xfrm>
            <a:off x="6235971" y="4513498"/>
            <a:ext cx="379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 Spalte jede Zahl nur einmal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6D42253-31C4-42E9-99FC-621A2C1A2166}"/>
              </a:ext>
            </a:extLst>
          </p:cNvPr>
          <p:cNvSpPr txBox="1"/>
          <p:nvPr/>
        </p:nvSpPr>
        <p:spPr>
          <a:xfrm>
            <a:off x="6235971" y="3405502"/>
            <a:ext cx="356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 2x2 Feld jede Zahl nur einmal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B08FAB1E-86DA-4EC1-BCFA-4852A8C0B734}"/>
              </a:ext>
            </a:extLst>
          </p:cNvPr>
          <p:cNvSpPr txBox="1">
            <a:spLocks/>
          </p:cNvSpPr>
          <p:nvPr/>
        </p:nvSpPr>
        <p:spPr>
          <a:xfrm>
            <a:off x="634048" y="360843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rgbClr val="A5B22C"/>
                </a:solidFill>
              </a:rPr>
              <a:t>Das Sudoku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7DCDE93-D840-4187-95C1-053FA7D20A80}"/>
              </a:ext>
            </a:extLst>
          </p:cNvPr>
          <p:cNvSpPr txBox="1"/>
          <p:nvPr/>
        </p:nvSpPr>
        <p:spPr>
          <a:xfrm>
            <a:off x="5211337" y="376134"/>
            <a:ext cx="6045286" cy="13542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400" dirty="0"/>
              <a:t>1. Darstellen</a:t>
            </a:r>
          </a:p>
          <a:p>
            <a:pPr>
              <a:spcBef>
                <a:spcPts val="600"/>
              </a:spcBef>
            </a:pPr>
            <a:r>
              <a:rPr lang="de-DE" sz="2400" b="1" dirty="0"/>
              <a:t>2. Regeln formulieren</a:t>
            </a:r>
          </a:p>
          <a:p>
            <a:pPr>
              <a:spcBef>
                <a:spcPts val="600"/>
              </a:spcBef>
            </a:pPr>
            <a:endParaRPr lang="de-DE" sz="2400" dirty="0"/>
          </a:p>
          <a:p>
            <a:pPr>
              <a:spcBef>
                <a:spcPts val="600"/>
              </a:spcBef>
            </a:pPr>
            <a:r>
              <a:rPr lang="de-DE" sz="2400" dirty="0"/>
              <a:t>3. Ggf. Vereinfachen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4. Matrix erschließen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C5C9F3E-9F18-4A75-8927-B3B2889F58CF}"/>
              </a:ext>
            </a:extLst>
          </p:cNvPr>
          <p:cNvSpPr txBox="1"/>
          <p:nvPr/>
        </p:nvSpPr>
        <p:spPr>
          <a:xfrm>
            <a:off x="6235971" y="4931533"/>
            <a:ext cx="379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nur eine Zahl pro Feld</a:t>
            </a:r>
          </a:p>
        </p:txBody>
      </p:sp>
    </p:spTree>
    <p:extLst>
      <p:ext uri="{BB962C8B-B14F-4D97-AF65-F5344CB8AC3E}">
        <p14:creationId xmlns:p14="http://schemas.microsoft.com/office/powerpoint/2010/main" val="19018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>
            <a:extLst>
              <a:ext uri="{FF2B5EF4-FFF2-40B4-BE49-F238E27FC236}">
                <a16:creationId xmlns:a16="http://schemas.microsoft.com/office/drawing/2014/main" id="{5E781DB2-8822-40DF-A97B-ADB2FA3BF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05" y="149767"/>
            <a:ext cx="6099349" cy="3062989"/>
          </a:xfrm>
          <a:prstGeom prst="roundRect">
            <a:avLst>
              <a:gd name="adj" fmla="val 10487"/>
            </a:avLst>
          </a:prstGeom>
          <a:solidFill>
            <a:srgbClr val="C0CF00">
              <a:alpha val="6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B6E5396-5F4F-49AB-BF68-672DEFCA4B4F}"/>
              </a:ext>
            </a:extLst>
          </p:cNvPr>
          <p:cNvGraphicFramePr>
            <a:graphicFrameLocks noGrp="1"/>
          </p:cNvGraphicFramePr>
          <p:nvPr/>
        </p:nvGraphicFramePr>
        <p:xfrm>
          <a:off x="3895192" y="740260"/>
          <a:ext cx="2154828" cy="2154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38707">
                  <a:extLst>
                    <a:ext uri="{9D8B030D-6E8A-4147-A177-3AD203B41FA5}">
                      <a16:colId xmlns:a16="http://schemas.microsoft.com/office/drawing/2014/main" val="3021348160"/>
                    </a:ext>
                  </a:extLst>
                </a:gridCol>
                <a:gridCol w="538707">
                  <a:extLst>
                    <a:ext uri="{9D8B030D-6E8A-4147-A177-3AD203B41FA5}">
                      <a16:colId xmlns:a16="http://schemas.microsoft.com/office/drawing/2014/main" val="264178237"/>
                    </a:ext>
                  </a:extLst>
                </a:gridCol>
                <a:gridCol w="538707">
                  <a:extLst>
                    <a:ext uri="{9D8B030D-6E8A-4147-A177-3AD203B41FA5}">
                      <a16:colId xmlns:a16="http://schemas.microsoft.com/office/drawing/2014/main" val="1208341929"/>
                    </a:ext>
                  </a:extLst>
                </a:gridCol>
                <a:gridCol w="538707">
                  <a:extLst>
                    <a:ext uri="{9D8B030D-6E8A-4147-A177-3AD203B41FA5}">
                      <a16:colId xmlns:a16="http://schemas.microsoft.com/office/drawing/2014/main" val="4146301447"/>
                    </a:ext>
                  </a:extLst>
                </a:gridCol>
              </a:tblGrid>
              <a:tr h="538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2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3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4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06993"/>
                  </a:ext>
                </a:extLst>
              </a:tr>
              <a:tr h="538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3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4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2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43477"/>
                  </a:ext>
                </a:extLst>
              </a:tr>
              <a:tr h="538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>
                          <a:effectLst/>
                        </a:rPr>
                        <a:t>4</a:t>
                      </a:r>
                      <a:endParaRPr lang="de-D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3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2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78248"/>
                  </a:ext>
                </a:extLst>
              </a:tr>
              <a:tr h="538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>
                          <a:effectLst/>
                        </a:rPr>
                        <a:t>2</a:t>
                      </a:r>
                      <a:endParaRPr lang="de-D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4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400" dirty="0">
                          <a:effectLst/>
                        </a:rPr>
                        <a:t>3</a:t>
                      </a:r>
                      <a:endParaRPr lang="de-D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447" marR="684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762516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C8D7998-375F-4123-BFB2-24B67E0ED645}"/>
              </a:ext>
            </a:extLst>
          </p:cNvPr>
          <p:cNvGraphicFramePr>
            <a:graphicFrameLocks noGrp="1"/>
          </p:cNvGraphicFramePr>
          <p:nvPr/>
        </p:nvGraphicFramePr>
        <p:xfrm>
          <a:off x="655190" y="739376"/>
          <a:ext cx="2155712" cy="2155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928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538928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538928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538928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538928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</a:t>
                      </a:r>
                    </a:p>
                  </a:txBody>
                  <a:tcPr marL="112229" marR="112229" marT="56118" marB="5611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</a:t>
                      </a:r>
                    </a:p>
                  </a:txBody>
                  <a:tcPr marL="112229" marR="112229" marT="56118" marB="56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538928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</a:t>
                      </a:r>
                    </a:p>
                  </a:txBody>
                  <a:tcPr marL="112229" marR="112229" marT="56118" marB="5611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538928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</a:t>
                      </a:r>
                    </a:p>
                  </a:txBody>
                  <a:tcPr marL="112229" marR="112229" marT="56118" marB="5611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</a:t>
                      </a:r>
                    </a:p>
                  </a:txBody>
                  <a:tcPr marL="112229" marR="112229" marT="56118" marB="5611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538928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</a:t>
                      </a:r>
                    </a:p>
                  </a:txBody>
                  <a:tcPr marL="112229" marR="112229" marT="56118" marB="56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229" marR="112229" marT="56118" marB="56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4A8D7E9-E2AD-405F-A042-C366953CC786}"/>
              </a:ext>
            </a:extLst>
          </p:cNvPr>
          <p:cNvCxnSpPr>
            <a:cxnSpLocks/>
          </p:cNvCxnSpPr>
          <p:nvPr/>
        </p:nvCxnSpPr>
        <p:spPr>
          <a:xfrm>
            <a:off x="3088485" y="1837719"/>
            <a:ext cx="599831" cy="0"/>
          </a:xfrm>
          <a:prstGeom prst="straightConnector1">
            <a:avLst/>
          </a:prstGeom>
          <a:ln w="57150">
            <a:solidFill>
              <a:srgbClr val="A3B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>
            <a:extLst>
              <a:ext uri="{FF2B5EF4-FFF2-40B4-BE49-F238E27FC236}">
                <a16:creationId xmlns:a16="http://schemas.microsoft.com/office/drawing/2014/main" id="{61B1401C-BA1B-496A-B5CB-EF9B4BF06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170" y="3402325"/>
            <a:ext cx="4338322" cy="3305908"/>
          </a:xfrm>
          <a:prstGeom prst="roundRect">
            <a:avLst>
              <a:gd name="adj" fmla="val 14200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36BF94-A6F1-4F16-81AA-2D436EEFFE9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4" t="17156" r="1514" b="7834"/>
          <a:stretch/>
        </p:blipFill>
        <p:spPr bwMode="auto">
          <a:xfrm>
            <a:off x="1494905" y="3703169"/>
            <a:ext cx="3474018" cy="2704220"/>
          </a:xfrm>
          <a:prstGeom prst="roundRect">
            <a:avLst>
              <a:gd name="adj" fmla="val 11746"/>
            </a:avLst>
          </a:prstGeom>
          <a:noFill/>
          <a:ln>
            <a:noFill/>
          </a:ln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AABBD566-FCB0-4882-836C-8DB302E6D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125" y="758876"/>
            <a:ext cx="5058170" cy="5340247"/>
          </a:xfrm>
          <a:prstGeom prst="roundRect">
            <a:avLst>
              <a:gd name="adj" fmla="val 8385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1B09B87C-CB79-4EB4-839C-141A1CD1BB6A}"/>
              </a:ext>
            </a:extLst>
          </p:cNvPr>
          <p:cNvGraphicFramePr>
            <a:graphicFrameLocks noGrp="1"/>
          </p:cNvGraphicFramePr>
          <p:nvPr/>
        </p:nvGraphicFramePr>
        <p:xfrm>
          <a:off x="7226466" y="1432787"/>
          <a:ext cx="4243489" cy="424348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9617">
                  <a:extLst>
                    <a:ext uri="{9D8B030D-6E8A-4147-A177-3AD203B41FA5}">
                      <a16:colId xmlns:a16="http://schemas.microsoft.com/office/drawing/2014/main" val="868992713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2701330907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4098110876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1795196591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2609448319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160574315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3108275233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722823119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3529429287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3840614595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1674630266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2658779425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3692586484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2716665303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3025036771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3610749849"/>
                    </a:ext>
                  </a:extLst>
                </a:gridCol>
                <a:gridCol w="249617">
                  <a:extLst>
                    <a:ext uri="{9D8B030D-6E8A-4147-A177-3AD203B41FA5}">
                      <a16:colId xmlns:a16="http://schemas.microsoft.com/office/drawing/2014/main" val="3652257273"/>
                    </a:ext>
                  </a:extLst>
                </a:gridCol>
              </a:tblGrid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-2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4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534369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18133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0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17017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0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15138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476908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0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938000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4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717827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0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36937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16242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4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0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738006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36096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4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701934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097695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4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733777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-2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0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849319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-2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577110"/>
                  </a:ext>
                </a:extLst>
              </a:tr>
              <a:tr h="249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</a:rPr>
                        <a:t>-2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30264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D90B00A0-493B-45CE-81DE-3DF91BA1C571}"/>
              </a:ext>
            </a:extLst>
          </p:cNvPr>
          <p:cNvSpPr txBox="1"/>
          <p:nvPr/>
        </p:nvSpPr>
        <p:spPr>
          <a:xfrm>
            <a:off x="7018732" y="902070"/>
            <a:ext cx="465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Hamilton-Matrix eines 4x4-Sudokus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5026B2-4294-443C-A04A-8EADBA48161C}"/>
              </a:ext>
            </a:extLst>
          </p:cNvPr>
          <p:cNvSpPr txBox="1"/>
          <p:nvPr/>
        </p:nvSpPr>
        <p:spPr>
          <a:xfrm rot="5400000">
            <a:off x="3884121" y="4824447"/>
            <a:ext cx="270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Embedding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082EB2-891A-40DE-A8CD-48B23760579B}"/>
              </a:ext>
            </a:extLst>
          </p:cNvPr>
          <p:cNvSpPr txBox="1"/>
          <p:nvPr/>
        </p:nvSpPr>
        <p:spPr>
          <a:xfrm>
            <a:off x="1058922" y="194881"/>
            <a:ext cx="465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Lösung eines 4x4-Sudokus</a:t>
            </a:r>
          </a:p>
        </p:txBody>
      </p:sp>
    </p:spTree>
    <p:extLst>
      <p:ext uri="{BB962C8B-B14F-4D97-AF65-F5344CB8AC3E}">
        <p14:creationId xmlns:p14="http://schemas.microsoft.com/office/powerpoint/2010/main" val="760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54A45D-A517-4327-9096-16DDC15D1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2402" y="433907"/>
            <a:ext cx="3877746" cy="599018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-8.000000	171	[0 0 1 0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-8.000000	6794	[0 1 0 0 0 0 0 1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2	[1 0 0 0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115	[0 0 0 1 0 0 0 0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7	[0 0 1 0 0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10	[1 0 0 0 0 0 0 1 0 1 0 0 0 0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6	[1 0 1 0 0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12	[1 0 0 0 0 0 0 1 0 1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128	[0 1 0 0 0 0 0 1 0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12	[0 0 1 0 1 0 0 0 0 0 0 1 0 0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26	[0 0 0 1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	[0 0 1 0 1 0 0 0 0 0 0 0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16	[0 0 0 1 1 0 0 0 0 0 0 0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154	[0 0 0 1 0 1 0 0 0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12	[1 0 0 0 0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51	[1 1 0 0 0 0 0 1 0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11	[0 0 0 0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25	[1 0 0 0 0 0 1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87	[0 0 0 1 0 1 0 0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34	[1 0 0 0 0 0 0 1 0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	[0 0 1 1 1 0 0 0 0 0 0 0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3	[0 0 1 1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56	[1 0 0 0 0 0 1 0 0 0 0 0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101	[0 0 0 1 0 0 0 1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4	[1 0 1 0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131	[0 1 0 0 0 0 0 1 0 0 0 0 1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53	[0 0 1 0 0 0 0 0 0 0 0 1 1 0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87	[0 1 0 1 0 0 0 0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44	[1 1 0 0 0 0 0 1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90	[0 1 0 0 0 0 0 0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31	[0 0 0 0 0 0 0 1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28	[0 0 1 0 1 0 0 0 0 0 0 1 1 0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30	[0 0 0 0 0 1 0 0 0 0 0 1 1 0 0 0]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17315D-9D66-4E52-920F-890779BDF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5" y="1319383"/>
            <a:ext cx="5083487" cy="512953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A23EB4-9E42-4B53-96C0-8C947496F98F}"/>
              </a:ext>
            </a:extLst>
          </p:cNvPr>
          <p:cNvSpPr txBox="1">
            <a:spLocks/>
          </p:cNvSpPr>
          <p:nvPr/>
        </p:nvSpPr>
        <p:spPr>
          <a:xfrm>
            <a:off x="-74428" y="409084"/>
            <a:ext cx="5901070" cy="700282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3B000"/>
                </a:solidFill>
                <a:latin typeface="+mn-lt"/>
              </a:rPr>
              <a:t>technische Umsetzung</a:t>
            </a:r>
          </a:p>
        </p:txBody>
      </p:sp>
    </p:spTree>
    <p:extLst>
      <p:ext uri="{BB962C8B-B14F-4D97-AF65-F5344CB8AC3E}">
        <p14:creationId xmlns:p14="http://schemas.microsoft.com/office/powerpoint/2010/main" val="12660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147A21B-94D4-4FAE-97C3-153DDD263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196" y="1987327"/>
            <a:ext cx="10363608" cy="767572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-8.000000	6794	[0 1 0 0 0 0 0 1 1 0 0 0 0 0 1 0]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3F423BD-ACB5-4926-BEF3-B4C867C530C4}"/>
              </a:ext>
            </a:extLst>
          </p:cNvPr>
          <p:cNvSpPr txBox="1"/>
          <p:nvPr/>
        </p:nvSpPr>
        <p:spPr>
          <a:xfrm>
            <a:off x="1029776" y="1468660"/>
            <a:ext cx="186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Energie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224CF7C-126E-4337-9378-F34C06C3192F}"/>
              </a:ext>
            </a:extLst>
          </p:cNvPr>
          <p:cNvSpPr txBox="1"/>
          <p:nvPr/>
        </p:nvSpPr>
        <p:spPr>
          <a:xfrm>
            <a:off x="3499905" y="1468660"/>
            <a:ext cx="140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Anzahl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6BA503-5AA8-4202-AD5F-A60698671D55}"/>
              </a:ext>
            </a:extLst>
          </p:cNvPr>
          <p:cNvSpPr txBox="1"/>
          <p:nvPr/>
        </p:nvSpPr>
        <p:spPr>
          <a:xfrm>
            <a:off x="5598361" y="1468660"/>
            <a:ext cx="549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Wert der Qubits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48D5C4-53E2-401B-B50E-C42CB64DB8E4}"/>
              </a:ext>
            </a:extLst>
          </p:cNvPr>
          <p:cNvSpPr txBox="1"/>
          <p:nvPr/>
        </p:nvSpPr>
        <p:spPr>
          <a:xfrm>
            <a:off x="5699961" y="2569068"/>
            <a:ext cx="549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   b    c    d     e    f     g     h     i     j     k     l    m    n    o   p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389E04EB-F51A-4200-9B06-85D001E2C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95033"/>
              </p:ext>
            </p:extLst>
          </p:nvPr>
        </p:nvGraphicFramePr>
        <p:xfrm>
          <a:off x="1123157" y="3482098"/>
          <a:ext cx="2723896" cy="2721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0974">
                  <a:extLst>
                    <a:ext uri="{9D8B030D-6E8A-4147-A177-3AD203B41FA5}">
                      <a16:colId xmlns:a16="http://schemas.microsoft.com/office/drawing/2014/main" val="3055205678"/>
                    </a:ext>
                  </a:extLst>
                </a:gridCol>
                <a:gridCol w="680974">
                  <a:extLst>
                    <a:ext uri="{9D8B030D-6E8A-4147-A177-3AD203B41FA5}">
                      <a16:colId xmlns:a16="http://schemas.microsoft.com/office/drawing/2014/main" val="1684443966"/>
                    </a:ext>
                  </a:extLst>
                </a:gridCol>
                <a:gridCol w="680974">
                  <a:extLst>
                    <a:ext uri="{9D8B030D-6E8A-4147-A177-3AD203B41FA5}">
                      <a16:colId xmlns:a16="http://schemas.microsoft.com/office/drawing/2014/main" val="1752183755"/>
                    </a:ext>
                  </a:extLst>
                </a:gridCol>
                <a:gridCol w="680974">
                  <a:extLst>
                    <a:ext uri="{9D8B030D-6E8A-4147-A177-3AD203B41FA5}">
                      <a16:colId xmlns:a16="http://schemas.microsoft.com/office/drawing/2014/main" val="3644075011"/>
                    </a:ext>
                  </a:extLst>
                </a:gridCol>
              </a:tblGrid>
              <a:tr h="6804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a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43249"/>
                  </a:ext>
                </a:extLst>
              </a:tr>
              <a:tr h="6804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e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g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168760"/>
                  </a:ext>
                </a:extLst>
              </a:tr>
              <a:tr h="6804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j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k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l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864591"/>
                  </a:ext>
                </a:extLst>
              </a:tr>
              <a:tr h="6804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o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399087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6E77D15F-B714-493F-B210-689C6F3F2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14081"/>
              </p:ext>
            </p:extLst>
          </p:nvPr>
        </p:nvGraphicFramePr>
        <p:xfrm>
          <a:off x="4771981" y="3482098"/>
          <a:ext cx="2723892" cy="2721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0973">
                  <a:extLst>
                    <a:ext uri="{9D8B030D-6E8A-4147-A177-3AD203B41FA5}">
                      <a16:colId xmlns:a16="http://schemas.microsoft.com/office/drawing/2014/main" val="3055205678"/>
                    </a:ext>
                  </a:extLst>
                </a:gridCol>
                <a:gridCol w="680973">
                  <a:extLst>
                    <a:ext uri="{9D8B030D-6E8A-4147-A177-3AD203B41FA5}">
                      <a16:colId xmlns:a16="http://schemas.microsoft.com/office/drawing/2014/main" val="1684443966"/>
                    </a:ext>
                  </a:extLst>
                </a:gridCol>
                <a:gridCol w="680973">
                  <a:extLst>
                    <a:ext uri="{9D8B030D-6E8A-4147-A177-3AD203B41FA5}">
                      <a16:colId xmlns:a16="http://schemas.microsoft.com/office/drawing/2014/main" val="1752183755"/>
                    </a:ext>
                  </a:extLst>
                </a:gridCol>
                <a:gridCol w="680973">
                  <a:extLst>
                    <a:ext uri="{9D8B030D-6E8A-4147-A177-3AD203B41FA5}">
                      <a16:colId xmlns:a16="http://schemas.microsoft.com/office/drawing/2014/main" val="3644075011"/>
                    </a:ext>
                  </a:extLst>
                </a:gridCol>
              </a:tblGrid>
              <a:tr h="6804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43249"/>
                  </a:ext>
                </a:extLst>
              </a:tr>
              <a:tr h="6804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168760"/>
                  </a:ext>
                </a:extLst>
              </a:tr>
              <a:tr h="6804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864591"/>
                  </a:ext>
                </a:extLst>
              </a:tr>
              <a:tr h="6804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8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51423" marR="51423" marT="714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399087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C201B42-0635-425C-BB70-5BE255057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13030"/>
              </p:ext>
            </p:extLst>
          </p:nvPr>
        </p:nvGraphicFramePr>
        <p:xfrm>
          <a:off x="8420801" y="3467100"/>
          <a:ext cx="2723892" cy="2723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973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680973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680973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680973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680973"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680973"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680973"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680973"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300" dirty="0"/>
                    </a:p>
                  </a:txBody>
                  <a:tcPr marL="115312" marR="115312" marT="57655" marB="576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3D9AB760-70BB-4908-9BAD-D7792735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547" y="5559166"/>
            <a:ext cx="612000" cy="612000"/>
          </a:xfrm>
          <a:prstGeom prst="rect">
            <a:avLst/>
          </a:prstGeom>
          <a:noFill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CBA5B8A-769C-4427-8086-11896290F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625" y="4870194"/>
            <a:ext cx="612000" cy="612000"/>
          </a:xfrm>
          <a:prstGeom prst="rect">
            <a:avLst/>
          </a:prstGeom>
          <a:noFill/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1160BDB-6FB2-4DB5-9972-870116DE6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921" y="3505948"/>
            <a:ext cx="612000" cy="612000"/>
          </a:xfrm>
          <a:prstGeom prst="rect">
            <a:avLst/>
          </a:prstGeom>
          <a:noFill/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3367383-94CD-43BD-A03F-16A080B8C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610" y="4193918"/>
            <a:ext cx="612000" cy="612000"/>
          </a:xfrm>
          <a:prstGeom prst="rect">
            <a:avLst/>
          </a:prstGeom>
          <a:noFill/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880F03C-65F0-48D0-A91E-B62AA6E08CDE}"/>
              </a:ext>
            </a:extLst>
          </p:cNvPr>
          <p:cNvCxnSpPr>
            <a:cxnSpLocks/>
          </p:cNvCxnSpPr>
          <p:nvPr/>
        </p:nvCxnSpPr>
        <p:spPr>
          <a:xfrm>
            <a:off x="4083167" y="4820916"/>
            <a:ext cx="5022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E6D091A-38EE-49E4-AC42-B9EB567C5586}"/>
              </a:ext>
            </a:extLst>
          </p:cNvPr>
          <p:cNvCxnSpPr>
            <a:cxnSpLocks/>
          </p:cNvCxnSpPr>
          <p:nvPr/>
        </p:nvCxnSpPr>
        <p:spPr>
          <a:xfrm>
            <a:off x="7715367" y="4828532"/>
            <a:ext cx="5022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tel 1">
            <a:extLst>
              <a:ext uri="{FF2B5EF4-FFF2-40B4-BE49-F238E27FC236}">
                <a16:creationId xmlns:a16="http://schemas.microsoft.com/office/drawing/2014/main" id="{AFB0CBB4-D79A-45FD-94B7-9225CBF3EC2B}"/>
              </a:ext>
            </a:extLst>
          </p:cNvPr>
          <p:cNvSpPr txBox="1">
            <a:spLocks/>
          </p:cNvSpPr>
          <p:nvPr/>
        </p:nvSpPr>
        <p:spPr>
          <a:xfrm>
            <a:off x="-74428" y="409084"/>
            <a:ext cx="7313428" cy="700282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3B000"/>
                </a:solidFill>
                <a:latin typeface="+mn-lt"/>
              </a:rPr>
              <a:t>„Dekodieren“ der Ergebnisse</a:t>
            </a:r>
          </a:p>
        </p:txBody>
      </p:sp>
    </p:spTree>
    <p:extLst>
      <p:ext uri="{BB962C8B-B14F-4D97-AF65-F5344CB8AC3E}">
        <p14:creationId xmlns:p14="http://schemas.microsoft.com/office/powerpoint/2010/main" val="43049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8489710-0BC9-4325-91A8-A74AEF8B8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800" y="1879600"/>
            <a:ext cx="4178300" cy="4813300"/>
          </a:xfrm>
          <a:prstGeom prst="roundRect">
            <a:avLst>
              <a:gd name="adj" fmla="val 8445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01DA0C5-3577-40A4-AD17-F5EBD5BCB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769" y="2857499"/>
            <a:ext cx="2945235" cy="2870200"/>
          </a:xfrm>
          <a:prstGeom prst="roundRect">
            <a:avLst>
              <a:gd name="adj" fmla="val 8445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3B48B47-E1B5-4A0B-A94F-080EABBA3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86" y="3124199"/>
            <a:ext cx="2336800" cy="23368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03D3B0C-AB80-432C-BC26-7159A41FFD3A}"/>
              </a:ext>
            </a:extLst>
          </p:cNvPr>
          <p:cNvSpPr txBox="1"/>
          <p:nvPr/>
        </p:nvSpPr>
        <p:spPr>
          <a:xfrm>
            <a:off x="8115881" y="2096040"/>
            <a:ext cx="353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Zu unserer Website: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3C37F-1EB7-4D41-8638-DFD85E9E231F}"/>
              </a:ext>
            </a:extLst>
          </p:cNvPr>
          <p:cNvSpPr txBox="1"/>
          <p:nvPr/>
        </p:nvSpPr>
        <p:spPr>
          <a:xfrm>
            <a:off x="7857131" y="5903267"/>
            <a:ext cx="4059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/>
              <a:t>www.domspatzen-quantum.de</a:t>
            </a:r>
          </a:p>
        </p:txBody>
      </p:sp>
      <p:pic>
        <p:nvPicPr>
          <p:cNvPr id="9" name="rendered_langsamer">
            <a:hlinkClick r:id="" action="ppaction://media"/>
            <a:extLst>
              <a:ext uri="{FF2B5EF4-FFF2-40B4-BE49-F238E27FC236}">
                <a16:creationId xmlns:a16="http://schemas.microsoft.com/office/drawing/2014/main" id="{79BDC1A7-8A79-4790-A150-6A3273739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90" y="0"/>
            <a:ext cx="12193890" cy="68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FA619-F701-4063-B0DB-612ACD52E681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A5B22C"/>
                </a:solidFill>
                <a:latin typeface="+mn-lt"/>
              </a:rPr>
              <a:t>Jugend forscht Wettbewerb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04DAFA-FB3A-4777-9E8A-2EEF531293E1}"/>
              </a:ext>
            </a:extLst>
          </p:cNvPr>
          <p:cNvSpPr txBox="1"/>
          <p:nvPr/>
        </p:nvSpPr>
        <p:spPr>
          <a:xfrm>
            <a:off x="870613" y="1411826"/>
            <a:ext cx="3310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12150 Teilnehmer (2019)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B924CD-D5B6-4635-B450-178157164687}"/>
              </a:ext>
            </a:extLst>
          </p:cNvPr>
          <p:cNvSpPr txBox="1"/>
          <p:nvPr/>
        </p:nvSpPr>
        <p:spPr>
          <a:xfrm>
            <a:off x="870613" y="5535492"/>
            <a:ext cx="4212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bis 14 : Schüler experimentieren</a:t>
            </a:r>
          </a:p>
          <a:p>
            <a:r>
              <a:rPr lang="de-DE" sz="2400" dirty="0"/>
              <a:t>15 – 20 : Jugend forscht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6158E3A-CE2D-4F34-9B86-57DBDF2E6A98}"/>
              </a:ext>
            </a:extLst>
          </p:cNvPr>
          <p:cNvSpPr txBox="1"/>
          <p:nvPr/>
        </p:nvSpPr>
        <p:spPr>
          <a:xfrm>
            <a:off x="7646949" y="3186713"/>
            <a:ext cx="2227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Themengebiete: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D06DB43-06AE-4977-B41E-9F3F4B646548}"/>
              </a:ext>
            </a:extLst>
          </p:cNvPr>
          <p:cNvSpPr txBox="1"/>
          <p:nvPr/>
        </p:nvSpPr>
        <p:spPr>
          <a:xfrm>
            <a:off x="8095541" y="829702"/>
            <a:ext cx="2780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Regionalwettbewerb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66053A-5331-4AF5-A2C9-DA606FAFB563}"/>
              </a:ext>
            </a:extLst>
          </p:cNvPr>
          <p:cNvSpPr txBox="1"/>
          <p:nvPr/>
        </p:nvSpPr>
        <p:spPr>
          <a:xfrm>
            <a:off x="7632275" y="1609794"/>
            <a:ext cx="370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Landeswettbewerb (Bayern)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786EF5-E6B8-4547-9D1B-336B05A79BAC}"/>
              </a:ext>
            </a:extLst>
          </p:cNvPr>
          <p:cNvSpPr txBox="1"/>
          <p:nvPr/>
        </p:nvSpPr>
        <p:spPr>
          <a:xfrm>
            <a:off x="8592017" y="2383978"/>
            <a:ext cx="180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Bundesfinale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4755428-8F1C-448A-B038-0FC5D669A9B8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9484802" y="1291367"/>
            <a:ext cx="1184" cy="318427"/>
          </a:xfrm>
          <a:prstGeom prst="straightConnector1">
            <a:avLst/>
          </a:prstGeom>
          <a:ln w="3810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239FE58-6E66-4073-BE3A-F9C8898287A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484802" y="2071459"/>
            <a:ext cx="10828" cy="312519"/>
          </a:xfrm>
          <a:prstGeom prst="straightConnector1">
            <a:avLst/>
          </a:prstGeom>
          <a:ln w="3810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93DC2AB-FF54-4AF6-AD6A-6BCA8E7D59B5}"/>
              </a:ext>
            </a:extLst>
          </p:cNvPr>
          <p:cNvSpPr txBox="1"/>
          <p:nvPr/>
        </p:nvSpPr>
        <p:spPr>
          <a:xfrm>
            <a:off x="7802676" y="3648378"/>
            <a:ext cx="138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Arbeitswelt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6E5F03-086E-4E85-A921-B847C37E74DD}"/>
              </a:ext>
            </a:extLst>
          </p:cNvPr>
          <p:cNvSpPr txBox="1"/>
          <p:nvPr/>
        </p:nvSpPr>
        <p:spPr>
          <a:xfrm>
            <a:off x="7802815" y="4066978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Biologie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84C6A1-85E7-4C2F-8669-04E836D6BEC3}"/>
              </a:ext>
            </a:extLst>
          </p:cNvPr>
          <p:cNvSpPr txBox="1"/>
          <p:nvPr/>
        </p:nvSpPr>
        <p:spPr>
          <a:xfrm>
            <a:off x="7802676" y="4485578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Chemie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BD97135-4767-4A4A-AE93-C83D19B0E836}"/>
              </a:ext>
            </a:extLst>
          </p:cNvPr>
          <p:cNvSpPr txBox="1"/>
          <p:nvPr/>
        </p:nvSpPr>
        <p:spPr>
          <a:xfrm>
            <a:off x="7802676" y="4896240"/>
            <a:ext cx="3407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Geo- und Raumwissenschaften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3AF0184-C388-46AC-8A41-8721F7AC6953}"/>
              </a:ext>
            </a:extLst>
          </p:cNvPr>
          <p:cNvSpPr txBox="1"/>
          <p:nvPr/>
        </p:nvSpPr>
        <p:spPr>
          <a:xfrm>
            <a:off x="7802676" y="5313846"/>
            <a:ext cx="2762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Mathematik / Informatik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F051A8-ABD3-4540-9455-EF8B5FE18A36}"/>
              </a:ext>
            </a:extLst>
          </p:cNvPr>
          <p:cNvSpPr txBox="1"/>
          <p:nvPr/>
        </p:nvSpPr>
        <p:spPr>
          <a:xfrm>
            <a:off x="7807858" y="5750936"/>
            <a:ext cx="837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Physik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66BB457-B271-494C-8AD8-FCB937C542C7}"/>
              </a:ext>
            </a:extLst>
          </p:cNvPr>
          <p:cNvSpPr txBox="1"/>
          <p:nvPr/>
        </p:nvSpPr>
        <p:spPr>
          <a:xfrm>
            <a:off x="7802676" y="6188026"/>
            <a:ext cx="969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Technik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4D9B8752-E297-4298-8C8F-010E63813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3" y="2486838"/>
            <a:ext cx="3746016" cy="2809512"/>
          </a:xfrm>
          <a:prstGeom prst="roundRect">
            <a:avLst>
              <a:gd name="adj" fmla="val 7499"/>
            </a:avLst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40C541BB-BB7B-49A7-8452-8EBFBA0C4E21}"/>
              </a:ext>
            </a:extLst>
          </p:cNvPr>
          <p:cNvSpPr txBox="1"/>
          <p:nvPr/>
        </p:nvSpPr>
        <p:spPr>
          <a:xfrm>
            <a:off x="870613" y="1999415"/>
            <a:ext cx="265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Präsentationsstand:</a:t>
            </a:r>
          </a:p>
        </p:txBody>
      </p:sp>
    </p:spTree>
    <p:extLst>
      <p:ext uri="{BB962C8B-B14F-4D97-AF65-F5344CB8AC3E}">
        <p14:creationId xmlns:p14="http://schemas.microsoft.com/office/powerpoint/2010/main" val="153860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B549F65-7A10-4B64-804D-7CC611525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45" y="1140403"/>
            <a:ext cx="3778406" cy="251452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BC5B3DE-CE8A-4F5D-A602-5121F7EEE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51" y="3116687"/>
            <a:ext cx="4752304" cy="31626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D406737-C919-4A21-A800-E16F5E3628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5" y="3958182"/>
            <a:ext cx="4357352" cy="289981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549D899-2DE4-4CAE-8804-09EF6D51A8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A9662D-BEDC-40E1-8678-052D51336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81" y="2100922"/>
            <a:ext cx="3391705" cy="45222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DCD3AD-73B5-4067-B46B-22E154D40B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46" y="759852"/>
            <a:ext cx="3391705" cy="25437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A2240D6-38BD-401B-993A-F575FED79E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7" y="1233726"/>
            <a:ext cx="3086705" cy="23150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DE02E3F-A36E-4A6B-AE5B-6615252EE2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891" y="3837937"/>
            <a:ext cx="3713677" cy="278525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A312370-1430-4BD3-B2B9-8C9091879E23}"/>
              </a:ext>
            </a:extLst>
          </p:cNvPr>
          <p:cNvSpPr/>
          <p:nvPr/>
        </p:nvSpPr>
        <p:spPr>
          <a:xfrm>
            <a:off x="0" y="116681"/>
            <a:ext cx="12192000" cy="67413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01D1168-C938-494B-A056-792861EEE8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30" y="3879485"/>
            <a:ext cx="3846660" cy="25599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1974E71-EBC5-4D74-9118-E294DA798C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30" y="563200"/>
            <a:ext cx="3846660" cy="25599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B38487B-0D09-46C9-A50B-9B30B72B325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4" y="1613847"/>
            <a:ext cx="7251075" cy="482559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DB70DC2-253F-4F0D-92B7-A702CD8C1120}"/>
              </a:ext>
            </a:extLst>
          </p:cNvPr>
          <p:cNvSpPr/>
          <p:nvPr/>
        </p:nvSpPr>
        <p:spPr>
          <a:xfrm>
            <a:off x="0" y="234806"/>
            <a:ext cx="12192000" cy="662319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230B32F-4FE0-4DB9-A009-F1E8EB39EC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837" y="3109798"/>
            <a:ext cx="4805259" cy="313331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3D9C308-B0DE-4E31-9CE2-EE1EDF8CF22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37" y="1394711"/>
            <a:ext cx="2818716" cy="3991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7CF59F3-B566-4661-9344-D127282EE68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528" y="3442330"/>
            <a:ext cx="1943583" cy="275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BFB1CEB-5205-44EE-AD8D-44B3E16071D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18" y="373291"/>
            <a:ext cx="1943584" cy="2752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511E1705-F029-4D0D-99BA-61FE4E6A50E1}"/>
              </a:ext>
            </a:extLst>
          </p:cNvPr>
          <p:cNvSpPr/>
          <p:nvPr/>
        </p:nvSpPr>
        <p:spPr>
          <a:xfrm>
            <a:off x="0" y="347512"/>
            <a:ext cx="12192000" cy="651048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AFC0E3C-80C4-4845-A4DD-2442942F332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1" y="3319935"/>
            <a:ext cx="5182914" cy="344922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B0A00FF-F9A6-4847-8D23-C37DDD0B39C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31" y="3930023"/>
            <a:ext cx="3870693" cy="2575946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7254950C-7C04-49E4-BC2A-8F3B5DD5B65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70" y="1653420"/>
            <a:ext cx="4296621" cy="286369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9AC0237-18C2-413E-A751-00F35C22BC3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r="4797"/>
          <a:stretch/>
        </p:blipFill>
        <p:spPr>
          <a:xfrm>
            <a:off x="8047631" y="347512"/>
            <a:ext cx="3870693" cy="2861799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0CEEF8F6-741D-4509-A26D-09530C26C7A5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A5B22C"/>
                </a:solidFill>
                <a:latin typeface="+mn-lt"/>
              </a:rPr>
              <a:t>Jugend forscht Wettbewerb</a:t>
            </a:r>
          </a:p>
          <a:p>
            <a:r>
              <a:rPr lang="de-DE" sz="2800" dirty="0">
                <a:solidFill>
                  <a:srgbClr val="A5B22C"/>
                </a:solidFill>
                <a:latin typeface="+mn-lt"/>
              </a:rPr>
              <a:t>Neumarkt, Vilsbiburg, Chemnitz</a:t>
            </a:r>
          </a:p>
        </p:txBody>
      </p:sp>
    </p:spTree>
    <p:extLst>
      <p:ext uri="{BB962C8B-B14F-4D97-AF65-F5344CB8AC3E}">
        <p14:creationId xmlns:p14="http://schemas.microsoft.com/office/powerpoint/2010/main" val="138108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5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F9A13D6-CFCB-461E-82BF-0DFEF15A6739}"/>
                  </a:ext>
                </a:extLst>
              </p:cNvPr>
              <p:cNvSpPr txBox="1"/>
              <p:nvPr/>
            </p:nvSpPr>
            <p:spPr>
              <a:xfrm>
                <a:off x="5683250" y="745071"/>
                <a:ext cx="5803900" cy="11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de-D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de-D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de-DE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F9A13D6-CFCB-461E-82BF-0DFEF15A6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250" y="745071"/>
                <a:ext cx="580390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1032E237-C2C9-4051-A37E-B88E1041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213282"/>
              </p:ext>
            </p:extLst>
          </p:nvPr>
        </p:nvGraphicFramePr>
        <p:xfrm>
          <a:off x="6785199" y="2472266"/>
          <a:ext cx="3600002" cy="359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25991769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17133005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16968128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05351119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30741858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1628834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858979778"/>
                    </a:ext>
                  </a:extLst>
                </a:gridCol>
              </a:tblGrid>
              <a:tr h="50823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641876"/>
                  </a:ext>
                </a:extLst>
              </a:tr>
              <a:tr h="51529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44581"/>
                  </a:ext>
                </a:extLst>
              </a:tr>
              <a:tr h="515294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133643"/>
                  </a:ext>
                </a:extLst>
              </a:tr>
              <a:tr h="515294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389020"/>
                  </a:ext>
                </a:extLst>
              </a:tr>
              <a:tr h="51529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012741"/>
                  </a:ext>
                </a:extLst>
              </a:tr>
              <a:tr h="515294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840506"/>
                  </a:ext>
                </a:extLst>
              </a:tr>
              <a:tr h="515294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67378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7F9E9A40-613B-4F47-8267-F462AFC9C2D8}"/>
              </a:ext>
            </a:extLst>
          </p:cNvPr>
          <p:cNvSpPr txBox="1"/>
          <p:nvPr/>
        </p:nvSpPr>
        <p:spPr>
          <a:xfrm>
            <a:off x="539751" y="1265945"/>
            <a:ext cx="5143499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3200" b="1" dirty="0"/>
              <a:t>Was haben wir gemacht:</a:t>
            </a:r>
          </a:p>
          <a:p>
            <a:pPr marL="457200" indent="-457200">
              <a:spcBef>
                <a:spcPts val="600"/>
              </a:spcBef>
              <a:buFontTx/>
              <a:buChar char="-"/>
            </a:pPr>
            <a:r>
              <a:rPr lang="de-DE" sz="3200" dirty="0"/>
              <a:t>Optimierungsprobleme in QUBO-Form gebracht</a:t>
            </a:r>
          </a:p>
          <a:p>
            <a:pPr marL="457200" indent="-457200">
              <a:spcBef>
                <a:spcPts val="600"/>
              </a:spcBef>
              <a:buFontTx/>
              <a:buChar char="-"/>
            </a:pPr>
            <a:r>
              <a:rPr lang="de-DE" sz="3200" dirty="0"/>
              <a:t>Diese auf dem </a:t>
            </a:r>
            <a:r>
              <a:rPr lang="de-DE" sz="3200" dirty="0" err="1"/>
              <a:t>Dwave</a:t>
            </a:r>
            <a:r>
              <a:rPr lang="de-DE" sz="3200" dirty="0"/>
              <a:t> </a:t>
            </a:r>
            <a:r>
              <a:rPr lang="de-DE" sz="3200" dirty="0" err="1"/>
              <a:t>Quantenannealer</a:t>
            </a:r>
            <a:r>
              <a:rPr lang="de-DE" sz="3200" dirty="0"/>
              <a:t> gelöst</a:t>
            </a:r>
          </a:p>
          <a:p>
            <a:pPr marL="457200" indent="-457200">
              <a:spcBef>
                <a:spcPts val="600"/>
              </a:spcBef>
              <a:buFontTx/>
              <a:buChar char="-"/>
            </a:pPr>
            <a:r>
              <a:rPr lang="de-DE" sz="3200" dirty="0"/>
              <a:t>Dabei ging es nicht um die Lösung sondern ums formulieren</a:t>
            </a:r>
          </a:p>
        </p:txBody>
      </p:sp>
    </p:spTree>
    <p:extLst>
      <p:ext uri="{BB962C8B-B14F-4D97-AF65-F5344CB8AC3E}">
        <p14:creationId xmlns:p14="http://schemas.microsoft.com/office/powerpoint/2010/main" val="21747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056DD7C-7A29-466A-A751-F2F156BCC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7"/>
          <a:stretch/>
        </p:blipFill>
        <p:spPr>
          <a:xfrm>
            <a:off x="5474208" y="271748"/>
            <a:ext cx="4279392" cy="29047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0AFC59-3830-4AD1-8EC8-74F7DE0F0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b="14311"/>
          <a:stretch/>
        </p:blipFill>
        <p:spPr>
          <a:xfrm>
            <a:off x="390321" y="3322624"/>
            <a:ext cx="4462095" cy="326362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EF8E4B-2648-4843-8EF3-4B022C008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75" y="3322624"/>
            <a:ext cx="4351504" cy="326362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2A8C8AB-CE7F-4C6A-AD4F-3844D7AF169F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A5B22C"/>
                </a:solidFill>
                <a:latin typeface="+mn-lt"/>
              </a:rPr>
              <a:t>Vortrag Krones AG</a:t>
            </a:r>
          </a:p>
          <a:p>
            <a:r>
              <a:rPr lang="de-DE" sz="2800" dirty="0">
                <a:solidFill>
                  <a:srgbClr val="A5B22C"/>
                </a:solidFill>
                <a:latin typeface="+mn-lt"/>
              </a:rPr>
              <a:t>Neutraubling</a:t>
            </a:r>
          </a:p>
        </p:txBody>
      </p:sp>
    </p:spTree>
    <p:extLst>
      <p:ext uri="{BB962C8B-B14F-4D97-AF65-F5344CB8AC3E}">
        <p14:creationId xmlns:p14="http://schemas.microsoft.com/office/powerpoint/2010/main" val="288154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9E84423-D5FD-40CB-AEFE-AEEC4D1C5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6" y="1446276"/>
            <a:ext cx="4332224" cy="324916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F016283-7970-4424-B158-2CE5D97F4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8"/>
          <a:stretch/>
        </p:blipFill>
        <p:spPr>
          <a:xfrm>
            <a:off x="1920240" y="4139805"/>
            <a:ext cx="3418332" cy="23402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401C15E-1659-4EA5-919C-6F4F74D2E7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1"/>
          <a:stretch/>
        </p:blipFill>
        <p:spPr>
          <a:xfrm>
            <a:off x="6750304" y="377952"/>
            <a:ext cx="4332224" cy="24323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AFF8014-06AF-4B7F-B63D-FBC12560E7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5"/>
          <a:stretch/>
        </p:blipFill>
        <p:spPr>
          <a:xfrm>
            <a:off x="5809488" y="3625596"/>
            <a:ext cx="4572000" cy="2854452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FEF0FC27-A857-49A7-8DF0-AA9F7551AA72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A5B22C"/>
                </a:solidFill>
                <a:latin typeface="+mn-lt"/>
              </a:rPr>
              <a:t>Vortrag MPQ </a:t>
            </a:r>
            <a:r>
              <a:rPr lang="de-DE" sz="2400" dirty="0">
                <a:solidFill>
                  <a:srgbClr val="A5B22C"/>
                </a:solidFill>
                <a:latin typeface="+mn-lt"/>
              </a:rPr>
              <a:t>München</a:t>
            </a:r>
            <a:endParaRPr lang="de-DE" dirty="0">
              <a:solidFill>
                <a:srgbClr val="A5B22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876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811FD1-C96E-4003-AB9F-1AE4CD54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1"/>
            <a:ext cx="4753356" cy="31689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5E3485-0026-49AA-8992-8CD80AE41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4" y="3429000"/>
            <a:ext cx="2262177" cy="31689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372DC3F-2564-4C60-862D-7177C0087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88" y="375240"/>
            <a:ext cx="4914133" cy="2764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5EB882-CB07-4E72-A842-830DDD396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92" y="1419911"/>
            <a:ext cx="4408898" cy="248000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1AA6E63-9969-4403-9B3D-BA85F2085779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A5B22C"/>
                </a:solidFill>
                <a:latin typeface="+mn-lt"/>
              </a:rPr>
              <a:t>Staatsempfang</a:t>
            </a:r>
            <a:r>
              <a:rPr lang="de-DE" sz="4400" dirty="0">
                <a:solidFill>
                  <a:srgbClr val="A5B22C"/>
                </a:solidFill>
                <a:latin typeface="+mn-lt"/>
              </a:rPr>
              <a:t> </a:t>
            </a:r>
            <a:r>
              <a:rPr lang="de-DE" sz="2800" dirty="0">
                <a:solidFill>
                  <a:srgbClr val="A5B22C"/>
                </a:solidFill>
                <a:latin typeface="+mn-lt"/>
              </a:rPr>
              <a:t>München</a:t>
            </a:r>
            <a:endParaRPr lang="de-DE" dirty="0">
              <a:solidFill>
                <a:srgbClr val="A5B22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511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EDC1FB7-2B27-4796-B2C0-4143C90C0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79860" y="1874991"/>
            <a:ext cx="2724802" cy="20436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F150CCC-5872-4C8C-96B0-1F852A872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5" y="1534391"/>
            <a:ext cx="3488185" cy="2616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7F8242-2471-42F2-9399-08EA35513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20" y="3836586"/>
            <a:ext cx="3779056" cy="28342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C874A3-1515-4DA0-98B0-5D64D6FC3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56" y="4259192"/>
            <a:ext cx="3238983" cy="24006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BC97E6D-7C3C-4C7E-B886-F73837FC0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56" y="198120"/>
            <a:ext cx="3488185" cy="3517392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05D0C732-00BE-4F89-AB32-5C92E94F2663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A5B22C"/>
                </a:solidFill>
                <a:latin typeface="+mn-lt"/>
              </a:rPr>
              <a:t>Vortrag ISC </a:t>
            </a:r>
            <a:r>
              <a:rPr lang="de-DE" sz="2800" dirty="0">
                <a:solidFill>
                  <a:srgbClr val="A5B22C"/>
                </a:solidFill>
                <a:latin typeface="+mn-lt"/>
              </a:rPr>
              <a:t>Frankfurt</a:t>
            </a:r>
            <a:endParaRPr lang="de-DE" dirty="0">
              <a:solidFill>
                <a:srgbClr val="A5B22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392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F9A70BC-557E-4271-B52C-F7330A5CA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3" y="1078248"/>
            <a:ext cx="5029200" cy="33528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868318-BBD6-436C-A441-54A9085D1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02" y="3105626"/>
            <a:ext cx="5715000" cy="35718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4EDBC8B-6D1D-4E80-A1F7-323B77853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1577059"/>
            <a:ext cx="4187825" cy="2355178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651D31CA-D7BF-4FEB-A1FF-F05E08ABAFB1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A5B22C"/>
                </a:solidFill>
                <a:latin typeface="+mn-lt"/>
              </a:rPr>
              <a:t>Empfang Bundeskanzlerin </a:t>
            </a:r>
            <a:r>
              <a:rPr lang="de-DE" sz="2800" dirty="0">
                <a:solidFill>
                  <a:srgbClr val="A5B22C"/>
                </a:solidFill>
                <a:latin typeface="+mn-lt"/>
              </a:rPr>
              <a:t>Berlin</a:t>
            </a:r>
            <a:endParaRPr lang="de-DE" dirty="0">
              <a:solidFill>
                <a:srgbClr val="A5B22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631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7A1BE06-A7C3-4C76-8D95-FED0D36A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41" y="262889"/>
            <a:ext cx="4525139" cy="30167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F778C7-E759-4658-BA48-5DD04ABC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6" y="1645919"/>
            <a:ext cx="3646170" cy="48615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F08AB60-0E92-4C78-834C-3CC47907E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82" y="3691889"/>
            <a:ext cx="3870962" cy="29032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6EB87A-5DFA-437E-9154-035E2595C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09" y="3078480"/>
            <a:ext cx="2571749" cy="3428999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0CA6D88A-DD4B-4E88-A9F4-EE2D9B88BE7B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A5B22C"/>
                </a:solidFill>
                <a:latin typeface="+mn-lt"/>
              </a:rPr>
              <a:t>Vortrag CCC </a:t>
            </a:r>
            <a:r>
              <a:rPr lang="de-DE" sz="2800" dirty="0">
                <a:solidFill>
                  <a:srgbClr val="A5B22C"/>
                </a:solidFill>
                <a:latin typeface="+mn-lt"/>
              </a:rPr>
              <a:t>Leipzig</a:t>
            </a:r>
          </a:p>
        </p:txBody>
      </p:sp>
    </p:spTree>
    <p:extLst>
      <p:ext uri="{BB962C8B-B14F-4D97-AF65-F5344CB8AC3E}">
        <p14:creationId xmlns:p14="http://schemas.microsoft.com/office/powerpoint/2010/main" val="32472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D12F6B1-F694-4A30-AEE1-3C361D805766}"/>
              </a:ext>
            </a:extLst>
          </p:cNvPr>
          <p:cNvGrpSpPr/>
          <p:nvPr/>
        </p:nvGrpSpPr>
        <p:grpSpPr>
          <a:xfrm>
            <a:off x="3671775" y="441325"/>
            <a:ext cx="4557119" cy="4984750"/>
            <a:chOff x="1093676" y="606425"/>
            <a:chExt cx="4557119" cy="4984750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650B693F-B4DD-4CBB-97C2-0D5E2F980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676" y="606425"/>
              <a:ext cx="4557119" cy="4984750"/>
            </a:xfrm>
            <a:prstGeom prst="roundRect">
              <a:avLst>
                <a:gd name="adj" fmla="val 8445"/>
              </a:avLst>
            </a:prstGeom>
            <a:solidFill>
              <a:srgbClr val="A5B22C">
                <a:alpha val="74902"/>
              </a:srgbClr>
            </a:solidFill>
            <a:ln>
              <a:noFill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855ED235-D642-47FC-948B-8899578E9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617" y="1663700"/>
              <a:ext cx="2945235" cy="2870200"/>
            </a:xfrm>
            <a:prstGeom prst="roundRect">
              <a:avLst>
                <a:gd name="adj" fmla="val 8445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F638D03-7D37-44E8-9B21-0B26A7EE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3834" y="1930400"/>
              <a:ext cx="2336800" cy="2336800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11CD2F7-A625-4707-8887-46C6D55335CE}"/>
                </a:ext>
              </a:extLst>
            </p:cNvPr>
            <p:cNvSpPr txBox="1"/>
            <p:nvPr/>
          </p:nvSpPr>
          <p:spPr>
            <a:xfrm>
              <a:off x="1587508" y="904299"/>
              <a:ext cx="35305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/>
                <a:t>Zu unserer Website: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F0B6047-01EF-4723-A5E7-52D8570C2B92}"/>
                </a:ext>
              </a:extLst>
            </p:cNvPr>
            <p:cNvSpPr txBox="1"/>
            <p:nvPr/>
          </p:nvSpPr>
          <p:spPr>
            <a:xfrm>
              <a:off x="1322980" y="4752030"/>
              <a:ext cx="4059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/>
                <a:t>www.domspatzen-quantum.de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90112D5C-2C50-41CF-A575-82E0EDA253E9}"/>
              </a:ext>
            </a:extLst>
          </p:cNvPr>
          <p:cNvSpPr txBox="1"/>
          <p:nvPr/>
        </p:nvSpPr>
        <p:spPr>
          <a:xfrm>
            <a:off x="3364450" y="5953701"/>
            <a:ext cx="5463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/>
              <a:t>mail@domspatzen-quantum.de</a:t>
            </a:r>
          </a:p>
        </p:txBody>
      </p:sp>
    </p:spTree>
    <p:extLst>
      <p:ext uri="{BB962C8B-B14F-4D97-AF65-F5344CB8AC3E}">
        <p14:creationId xmlns:p14="http://schemas.microsoft.com/office/powerpoint/2010/main" val="26559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89C0786-11DC-4A6C-9EE4-481D523367D4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A5B22C"/>
                </a:solidFill>
                <a:latin typeface="+mn-lt"/>
              </a:rPr>
              <a:t>Matrix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FD7D3F-B9E7-421F-AB99-0965C849FD05}"/>
              </a:ext>
            </a:extLst>
          </p:cNvPr>
          <p:cNvSpPr txBox="1"/>
          <p:nvPr/>
        </p:nvSpPr>
        <p:spPr>
          <a:xfrm>
            <a:off x="1165669" y="2640027"/>
            <a:ext cx="432073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3200" dirty="0"/>
              <a:t>1. Darstellen</a:t>
            </a:r>
          </a:p>
          <a:p>
            <a:pPr>
              <a:spcBef>
                <a:spcPts val="600"/>
              </a:spcBef>
            </a:pPr>
            <a:r>
              <a:rPr lang="de-DE" sz="3200" dirty="0"/>
              <a:t>2. Regeln formulieren</a:t>
            </a:r>
          </a:p>
          <a:p>
            <a:pPr>
              <a:spcBef>
                <a:spcPts val="600"/>
              </a:spcBef>
            </a:pPr>
            <a:r>
              <a:rPr lang="de-DE" sz="3200" dirty="0"/>
              <a:t>3. Ggf. Vereinfachen</a:t>
            </a:r>
          </a:p>
          <a:p>
            <a:pPr>
              <a:spcBef>
                <a:spcPts val="600"/>
              </a:spcBef>
            </a:pPr>
            <a:r>
              <a:rPr lang="de-DE" sz="3200" dirty="0"/>
              <a:t>4. Matrix erschließen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31A8136-48D0-4003-920C-C6227433CAA8}"/>
              </a:ext>
            </a:extLst>
          </p:cNvPr>
          <p:cNvSpPr txBox="1"/>
          <p:nvPr/>
        </p:nvSpPr>
        <p:spPr>
          <a:xfrm>
            <a:off x="1165669" y="1845688"/>
            <a:ext cx="505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3600" b="1" dirty="0"/>
              <a:t>Optimierungsproblem</a:t>
            </a:r>
            <a:endParaRPr lang="de-DE" sz="4000" b="1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FBA4C18-075F-4F4B-96B8-49C081495B8F}"/>
              </a:ext>
            </a:extLst>
          </p:cNvPr>
          <p:cNvSpPr txBox="1"/>
          <p:nvPr/>
        </p:nvSpPr>
        <p:spPr>
          <a:xfrm>
            <a:off x="6091247" y="4044097"/>
            <a:ext cx="479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800" dirty="0"/>
              <a:t>per Hand / Computerprogramm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74A30B7-95A8-4C85-B54F-4A0DB4004DCC}"/>
              </a:ext>
            </a:extLst>
          </p:cNvPr>
          <p:cNvSpPr txBox="1"/>
          <p:nvPr/>
        </p:nvSpPr>
        <p:spPr>
          <a:xfrm>
            <a:off x="6091247" y="4844760"/>
            <a:ext cx="2697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800" dirty="0"/>
              <a:t>Formel / „direkt“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5D67812-5147-4318-87D7-A5E1F1DBFCFA}"/>
              </a:ext>
            </a:extLst>
          </p:cNvPr>
          <p:cNvCxnSpPr>
            <a:cxnSpLocks/>
          </p:cNvCxnSpPr>
          <p:nvPr/>
        </p:nvCxnSpPr>
        <p:spPr>
          <a:xfrm flipV="1">
            <a:off x="4992697" y="4356237"/>
            <a:ext cx="1009650" cy="3086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82B51CC2-0C36-4E5D-A736-A6C6DC67AEDF}"/>
              </a:ext>
            </a:extLst>
          </p:cNvPr>
          <p:cNvCxnSpPr>
            <a:cxnSpLocks/>
          </p:cNvCxnSpPr>
          <p:nvPr/>
        </p:nvCxnSpPr>
        <p:spPr>
          <a:xfrm>
            <a:off x="4992697" y="4652253"/>
            <a:ext cx="965200" cy="3776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2">
            <a:extLst>
              <a:ext uri="{FF2B5EF4-FFF2-40B4-BE49-F238E27FC236}">
                <a16:creationId xmlns:a16="http://schemas.microsoft.com/office/drawing/2014/main" id="{32613F96-DF98-40FC-AEB2-99B4D0BDA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6491" y="1126773"/>
            <a:ext cx="5266196" cy="5265039"/>
          </a:xfrm>
          <a:prstGeom prst="roundRect">
            <a:avLst>
              <a:gd name="adj" fmla="val 6492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6A8DA38-AF99-4300-9265-935ADE0DED8C}"/>
              </a:ext>
            </a:extLst>
          </p:cNvPr>
          <p:cNvSpPr/>
          <p:nvPr/>
        </p:nvSpPr>
        <p:spPr>
          <a:xfrm>
            <a:off x="6692563" y="1605500"/>
            <a:ext cx="4362449" cy="436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B25A6DB-A235-4F62-A0E3-50148009F51A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A5B22C"/>
                </a:solidFill>
                <a:latin typeface="+mn-lt"/>
              </a:rPr>
              <a:t>Das n-Damenproblem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2AA3A6-5A0A-4DD2-96C4-CFF5A5DB9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491" y="1579255"/>
            <a:ext cx="4404041" cy="4404041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66DFFCA-BB64-4D74-A2C9-B06E9F95E406}"/>
              </a:ext>
            </a:extLst>
          </p:cNvPr>
          <p:cNvGrpSpPr/>
          <p:nvPr/>
        </p:nvGrpSpPr>
        <p:grpSpPr>
          <a:xfrm>
            <a:off x="8185279" y="1640123"/>
            <a:ext cx="636106" cy="4262358"/>
            <a:chOff x="2531164" y="1615027"/>
            <a:chExt cx="636106" cy="426235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9BCDDB2-FE2A-4D96-BBDB-5AB454504BBC}"/>
                </a:ext>
              </a:extLst>
            </p:cNvPr>
            <p:cNvSpPr/>
            <p:nvPr/>
          </p:nvSpPr>
          <p:spPr>
            <a:xfrm>
              <a:off x="2531165" y="1615027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E121A81-4C74-4089-AC57-3DD3B2A639E0}"/>
                </a:ext>
              </a:extLst>
            </p:cNvPr>
            <p:cNvSpPr/>
            <p:nvPr/>
          </p:nvSpPr>
          <p:spPr>
            <a:xfrm>
              <a:off x="2531165" y="2339897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921B35-C502-4A30-B128-892534DC2D59}"/>
                </a:ext>
              </a:extLst>
            </p:cNvPr>
            <p:cNvSpPr/>
            <p:nvPr/>
          </p:nvSpPr>
          <p:spPr>
            <a:xfrm>
              <a:off x="2531164" y="3835759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DDEF738-2B3B-4771-97A1-F2871A10EE47}"/>
                </a:ext>
              </a:extLst>
            </p:cNvPr>
            <p:cNvSpPr/>
            <p:nvPr/>
          </p:nvSpPr>
          <p:spPr>
            <a:xfrm>
              <a:off x="2531164" y="4573894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F5F1E2C-E849-4C53-9A7E-5BBD1A4206E1}"/>
                </a:ext>
              </a:extLst>
            </p:cNvPr>
            <p:cNvSpPr/>
            <p:nvPr/>
          </p:nvSpPr>
          <p:spPr>
            <a:xfrm>
              <a:off x="2531164" y="5266047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BCA9831-9464-4881-92E8-4A40BEA899D0}"/>
              </a:ext>
            </a:extLst>
          </p:cNvPr>
          <p:cNvGrpSpPr/>
          <p:nvPr/>
        </p:nvGrpSpPr>
        <p:grpSpPr>
          <a:xfrm>
            <a:off x="6717183" y="3095263"/>
            <a:ext cx="4287810" cy="621139"/>
            <a:chOff x="1063068" y="3070167"/>
            <a:chExt cx="4287810" cy="621139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76D8FFA-565B-4961-8DEF-BB66752924A7}"/>
                </a:ext>
              </a:extLst>
            </p:cNvPr>
            <p:cNvSpPr/>
            <p:nvPr/>
          </p:nvSpPr>
          <p:spPr>
            <a:xfrm>
              <a:off x="3279590" y="3070167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0F3DA35-E22E-4FE2-9957-0C2605A171A5}"/>
                </a:ext>
              </a:extLst>
            </p:cNvPr>
            <p:cNvSpPr/>
            <p:nvPr/>
          </p:nvSpPr>
          <p:spPr>
            <a:xfrm>
              <a:off x="4014601" y="3079968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F89E128-B371-4A85-8568-1345BD54FE2E}"/>
                </a:ext>
              </a:extLst>
            </p:cNvPr>
            <p:cNvSpPr/>
            <p:nvPr/>
          </p:nvSpPr>
          <p:spPr>
            <a:xfrm>
              <a:off x="4714773" y="3079968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014C92C-35B1-42DC-99C2-02DDB95FA736}"/>
                </a:ext>
              </a:extLst>
            </p:cNvPr>
            <p:cNvSpPr/>
            <p:nvPr/>
          </p:nvSpPr>
          <p:spPr>
            <a:xfrm>
              <a:off x="1824762" y="3070167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21D0CC3-002C-4DEB-BA4E-BEE9A51DDBC7}"/>
                </a:ext>
              </a:extLst>
            </p:cNvPr>
            <p:cNvSpPr/>
            <p:nvPr/>
          </p:nvSpPr>
          <p:spPr>
            <a:xfrm>
              <a:off x="1063068" y="3070167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FFAF552-A560-472E-801C-73DF09416942}"/>
              </a:ext>
            </a:extLst>
          </p:cNvPr>
          <p:cNvGrpSpPr/>
          <p:nvPr/>
        </p:nvGrpSpPr>
        <p:grpSpPr>
          <a:xfrm>
            <a:off x="6739452" y="1640123"/>
            <a:ext cx="4271312" cy="4260746"/>
            <a:chOff x="1085337" y="1615027"/>
            <a:chExt cx="4271312" cy="4260746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AFF7265-5293-41FB-A03B-8BAEC411FC64}"/>
                </a:ext>
              </a:extLst>
            </p:cNvPr>
            <p:cNvSpPr/>
            <p:nvPr/>
          </p:nvSpPr>
          <p:spPr>
            <a:xfrm>
              <a:off x="3991706" y="1639097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4F894CBC-EC31-41CA-9BBC-CFB26B99ED43}"/>
                </a:ext>
              </a:extLst>
            </p:cNvPr>
            <p:cNvSpPr/>
            <p:nvPr/>
          </p:nvSpPr>
          <p:spPr>
            <a:xfrm>
              <a:off x="3279590" y="2361794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AE89BE5-B9C9-4211-87DE-AC0DD17F1359}"/>
                </a:ext>
              </a:extLst>
            </p:cNvPr>
            <p:cNvSpPr/>
            <p:nvPr/>
          </p:nvSpPr>
          <p:spPr>
            <a:xfrm>
              <a:off x="3279589" y="3805810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522D125-FEC7-49D7-8814-57560E225106}"/>
                </a:ext>
              </a:extLst>
            </p:cNvPr>
            <p:cNvSpPr/>
            <p:nvPr/>
          </p:nvSpPr>
          <p:spPr>
            <a:xfrm>
              <a:off x="4014600" y="4548982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8B4951F1-A960-4911-B449-0732C059F224}"/>
                </a:ext>
              </a:extLst>
            </p:cNvPr>
            <p:cNvSpPr/>
            <p:nvPr/>
          </p:nvSpPr>
          <p:spPr>
            <a:xfrm>
              <a:off x="4720544" y="5264435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F0FDBCBB-0182-4B8D-B067-FCDADACEC91A}"/>
                </a:ext>
              </a:extLst>
            </p:cNvPr>
            <p:cNvSpPr/>
            <p:nvPr/>
          </p:nvSpPr>
          <p:spPr>
            <a:xfrm>
              <a:off x="1817543" y="2378172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0838D7C-5B85-4CEF-963C-E9F58AFAC60A}"/>
                </a:ext>
              </a:extLst>
            </p:cNvPr>
            <p:cNvSpPr/>
            <p:nvPr/>
          </p:nvSpPr>
          <p:spPr>
            <a:xfrm>
              <a:off x="1098807" y="1615027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2D9AFC9-3781-42FA-B2AE-C0BE72D637CA}"/>
                </a:ext>
              </a:extLst>
            </p:cNvPr>
            <p:cNvSpPr/>
            <p:nvPr/>
          </p:nvSpPr>
          <p:spPr>
            <a:xfrm>
              <a:off x="1832106" y="3805810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99DB2CBF-5F73-42A9-833E-888A17888DF0}"/>
                </a:ext>
              </a:extLst>
            </p:cNvPr>
            <p:cNvSpPr/>
            <p:nvPr/>
          </p:nvSpPr>
          <p:spPr>
            <a:xfrm>
              <a:off x="1085337" y="4526695"/>
              <a:ext cx="636105" cy="611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C142E6E2-13F3-44C7-9631-3DF1951B0261}"/>
              </a:ext>
            </a:extLst>
          </p:cNvPr>
          <p:cNvSpPr txBox="1"/>
          <p:nvPr/>
        </p:nvSpPr>
        <p:spPr>
          <a:xfrm>
            <a:off x="454469" y="4755088"/>
            <a:ext cx="31191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400" b="1" dirty="0"/>
              <a:t>1. Darstellen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2. Regeln formulieren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3. Ggf. Vereinfachen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4. Matrix erschließen</a:t>
            </a: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84F2C5FC-467A-4374-8BD4-88CBB2C26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469" y="1126773"/>
            <a:ext cx="5135055" cy="1212356"/>
          </a:xfrm>
          <a:prstGeom prst="roundRect">
            <a:avLst>
              <a:gd name="adj" fmla="val 17118"/>
            </a:avLst>
          </a:prstGeom>
          <a:solidFill>
            <a:srgbClr val="C0CF00">
              <a:alpha val="6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137F549-09B8-4828-81B5-3E144489832F}"/>
              </a:ext>
            </a:extLst>
          </p:cNvPr>
          <p:cNvSpPr txBox="1"/>
          <p:nvPr/>
        </p:nvSpPr>
        <p:spPr>
          <a:xfrm>
            <a:off x="512790" y="1225120"/>
            <a:ext cx="513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Beim </a:t>
            </a:r>
            <a:r>
              <a:rPr lang="de-DE" sz="2000" b="1" dirty="0"/>
              <a:t>n-Damenproblem</a:t>
            </a:r>
            <a:r>
              <a:rPr lang="de-DE" sz="2000" dirty="0"/>
              <a:t> geht es darum, n Schachdamen so auf einem n x n Schachfeld zu positionieren, dass sie sich nicht bedrohen.</a:t>
            </a:r>
          </a:p>
        </p:txBody>
      </p:sp>
    </p:spTree>
    <p:extLst>
      <p:ext uri="{BB962C8B-B14F-4D97-AF65-F5344CB8AC3E}">
        <p14:creationId xmlns:p14="http://schemas.microsoft.com/office/powerpoint/2010/main" val="3070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AutoShape 3">
            <a:extLst>
              <a:ext uri="{FF2B5EF4-FFF2-40B4-BE49-F238E27FC236}">
                <a16:creationId xmlns:a16="http://schemas.microsoft.com/office/drawing/2014/main" id="{0E26C6B4-AD7E-4557-8A09-7B29D47A8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814" y="2593181"/>
            <a:ext cx="8285153" cy="3962400"/>
          </a:xfrm>
          <a:prstGeom prst="roundRect">
            <a:avLst>
              <a:gd name="adj" fmla="val 6202"/>
            </a:avLst>
          </a:prstGeom>
          <a:solidFill>
            <a:schemeClr val="accent2">
              <a:alpha val="60000"/>
            </a:scheme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1D42FBA-638F-4D85-996A-4017728218A9}"/>
              </a:ext>
            </a:extLst>
          </p:cNvPr>
          <p:cNvSpPr/>
          <p:nvPr/>
        </p:nvSpPr>
        <p:spPr>
          <a:xfrm>
            <a:off x="4001381" y="3050060"/>
            <a:ext cx="3129402" cy="3129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A8AE42-1BE9-4768-BD07-CA1442B40BA8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A5B22C"/>
                </a:solidFill>
                <a:latin typeface="+mn-lt"/>
              </a:rPr>
              <a:t>Das n-Damenproblem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B21981A-2603-4257-B74F-76B77467788F}"/>
              </a:ext>
            </a:extLst>
          </p:cNvPr>
          <p:cNvSpPr/>
          <p:nvPr/>
        </p:nvSpPr>
        <p:spPr>
          <a:xfrm>
            <a:off x="4787328" y="3835808"/>
            <a:ext cx="782361" cy="780548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60296F-054C-4653-8D35-C5769D027BF0}"/>
              </a:ext>
            </a:extLst>
          </p:cNvPr>
          <p:cNvSpPr/>
          <p:nvPr/>
        </p:nvSpPr>
        <p:spPr>
          <a:xfrm>
            <a:off x="5565665" y="5397543"/>
            <a:ext cx="782361" cy="780548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E7EDD8-BDB9-4BE5-B575-C096FB374849}"/>
              </a:ext>
            </a:extLst>
          </p:cNvPr>
          <p:cNvSpPr/>
          <p:nvPr/>
        </p:nvSpPr>
        <p:spPr>
          <a:xfrm>
            <a:off x="5573217" y="4627128"/>
            <a:ext cx="782361" cy="7805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049CE5-4A81-47C8-B2DD-7E8A50390815}"/>
              </a:ext>
            </a:extLst>
          </p:cNvPr>
          <p:cNvSpPr/>
          <p:nvPr/>
        </p:nvSpPr>
        <p:spPr>
          <a:xfrm>
            <a:off x="6350914" y="3833101"/>
            <a:ext cx="782361" cy="7805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5446638-95DD-497E-8ABE-C7E69A895283}"/>
              </a:ext>
            </a:extLst>
          </p:cNvPr>
          <p:cNvSpPr/>
          <p:nvPr/>
        </p:nvSpPr>
        <p:spPr>
          <a:xfrm>
            <a:off x="4789092" y="3838513"/>
            <a:ext cx="782361" cy="7805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77BFBC7-25CB-449F-92A7-296D89762786}"/>
              </a:ext>
            </a:extLst>
          </p:cNvPr>
          <p:cNvSpPr/>
          <p:nvPr/>
        </p:nvSpPr>
        <p:spPr>
          <a:xfrm>
            <a:off x="4784557" y="3058174"/>
            <a:ext cx="782361" cy="7805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D512BF9-C8AA-42A0-9692-4C3816C1D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95667"/>
              </p:ext>
            </p:extLst>
          </p:nvPr>
        </p:nvGraphicFramePr>
        <p:xfrm>
          <a:off x="4008590" y="3057841"/>
          <a:ext cx="3122192" cy="3122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548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780548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780548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780548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780548"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780548"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780548"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780548"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7E27640C-7179-4D90-A859-BB0011E24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63" y="3862705"/>
            <a:ext cx="717136" cy="7171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0D0BF5F-EBB6-4643-84F8-4D20CC008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16" y="3856713"/>
            <a:ext cx="717136" cy="717136"/>
          </a:xfrm>
          <a:prstGeom prst="rect">
            <a:avLst/>
          </a:prstGeom>
          <a:noFill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6C74BB6-C2BF-4A83-8AB1-060B5A4BC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24" y="4649887"/>
            <a:ext cx="717136" cy="717136"/>
          </a:xfrm>
          <a:prstGeom prst="rect">
            <a:avLst/>
          </a:prstGeom>
          <a:noFill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F3D2FA6-455D-4095-A5CD-0511E79A1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28" y="3092205"/>
            <a:ext cx="717136" cy="717136"/>
          </a:xfrm>
          <a:prstGeom prst="rect">
            <a:avLst/>
          </a:prstGeom>
          <a:noFill/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03BE289-ACEE-41E5-9535-9B1E38F71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24" y="5425917"/>
            <a:ext cx="717136" cy="717136"/>
          </a:xfrm>
          <a:prstGeom prst="rect">
            <a:avLst/>
          </a:prstGeom>
          <a:noFill/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8C1B152-F60D-437D-8042-585E93B389E7}"/>
              </a:ext>
            </a:extLst>
          </p:cNvPr>
          <p:cNvSpPr txBox="1"/>
          <p:nvPr/>
        </p:nvSpPr>
        <p:spPr>
          <a:xfrm>
            <a:off x="7421621" y="3554758"/>
            <a:ext cx="362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 Spalte genau eine Dame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D594604-16FD-492D-9EC9-79E2192B9561}"/>
              </a:ext>
            </a:extLst>
          </p:cNvPr>
          <p:cNvSpPr txBox="1"/>
          <p:nvPr/>
        </p:nvSpPr>
        <p:spPr>
          <a:xfrm>
            <a:off x="7421621" y="3954868"/>
            <a:ext cx="362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 Reihe genau eine Dame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59367C-92C2-4240-9735-93DC5A9EAA69}"/>
              </a:ext>
            </a:extLst>
          </p:cNvPr>
          <p:cNvSpPr txBox="1"/>
          <p:nvPr/>
        </p:nvSpPr>
        <p:spPr>
          <a:xfrm>
            <a:off x="7421620" y="4354978"/>
            <a:ext cx="424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 Diagonale höchstens eine Dame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3CA3FD-E7A7-4EED-BAB3-2B2A98CFB0A2}"/>
              </a:ext>
            </a:extLst>
          </p:cNvPr>
          <p:cNvSpPr txBox="1"/>
          <p:nvPr/>
        </p:nvSpPr>
        <p:spPr>
          <a:xfrm>
            <a:off x="454469" y="4755088"/>
            <a:ext cx="31191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400" dirty="0"/>
              <a:t>1. Darstellen</a:t>
            </a:r>
          </a:p>
          <a:p>
            <a:pPr>
              <a:spcBef>
                <a:spcPts val="600"/>
              </a:spcBef>
            </a:pPr>
            <a:r>
              <a:rPr lang="de-DE" sz="2400" b="1" dirty="0"/>
              <a:t>2. Regeln formulieren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3. Ggf. Vereinfachen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4. Matrix erschließen</a:t>
            </a:r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ABD2827E-9F99-45F5-8F5B-EB96CF093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469" y="1126773"/>
            <a:ext cx="5135055" cy="1212356"/>
          </a:xfrm>
          <a:prstGeom prst="roundRect">
            <a:avLst>
              <a:gd name="adj" fmla="val 17118"/>
            </a:avLst>
          </a:prstGeom>
          <a:solidFill>
            <a:srgbClr val="C0CF00">
              <a:alpha val="6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8810D4A-F85D-4A1C-A95B-1A778BD45FE1}"/>
              </a:ext>
            </a:extLst>
          </p:cNvPr>
          <p:cNvSpPr txBox="1"/>
          <p:nvPr/>
        </p:nvSpPr>
        <p:spPr>
          <a:xfrm>
            <a:off x="512790" y="1225120"/>
            <a:ext cx="513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Beim </a:t>
            </a:r>
            <a:r>
              <a:rPr lang="de-DE" sz="2000" b="1" dirty="0"/>
              <a:t>n-Damenproblem</a:t>
            </a:r>
            <a:r>
              <a:rPr lang="de-DE" sz="2000" dirty="0"/>
              <a:t> geht es darum, n Schachdamen so auf einem n x n Schachfeld zu positionieren, dass sie sich nicht bedrohen.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3EC7535-9B8A-4859-A7D1-F0D72D747C5E}"/>
              </a:ext>
            </a:extLst>
          </p:cNvPr>
          <p:cNvSpPr txBox="1"/>
          <p:nvPr/>
        </p:nvSpPr>
        <p:spPr>
          <a:xfrm>
            <a:off x="7507443" y="3141861"/>
            <a:ext cx="341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Regeln:</a:t>
            </a:r>
          </a:p>
        </p:txBody>
      </p:sp>
    </p:spTree>
    <p:extLst>
      <p:ext uri="{BB962C8B-B14F-4D97-AF65-F5344CB8AC3E}">
        <p14:creationId xmlns:p14="http://schemas.microsoft.com/office/powerpoint/2010/main" val="152936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4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8" grpId="0" animBg="1"/>
      <p:bldP spid="8" grpId="1" animBg="1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82EC374-2FF8-438B-A351-1BAF967825CB}"/>
              </a:ext>
            </a:extLst>
          </p:cNvPr>
          <p:cNvCxnSpPr>
            <a:cxnSpLocks/>
          </p:cNvCxnSpPr>
          <p:nvPr/>
        </p:nvCxnSpPr>
        <p:spPr>
          <a:xfrm>
            <a:off x="4804060" y="3296833"/>
            <a:ext cx="1005144" cy="283906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74E2EAE-28E4-4424-AD1C-85BA1AD1A70C}"/>
              </a:ext>
            </a:extLst>
          </p:cNvPr>
          <p:cNvCxnSpPr>
            <a:cxnSpLocks/>
          </p:cNvCxnSpPr>
          <p:nvPr/>
        </p:nvCxnSpPr>
        <p:spPr>
          <a:xfrm>
            <a:off x="4818008" y="560111"/>
            <a:ext cx="505467" cy="0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EAC44CA-83C4-4509-956B-3045FF2D4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33172"/>
              </p:ext>
            </p:extLst>
          </p:nvPr>
        </p:nvGraphicFramePr>
        <p:xfrm>
          <a:off x="1707646" y="197831"/>
          <a:ext cx="3124800" cy="3122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200">
                  <a:extLst>
                    <a:ext uri="{9D8B030D-6E8A-4147-A177-3AD203B41FA5}">
                      <a16:colId xmlns:a16="http://schemas.microsoft.com/office/drawing/2014/main" val="3055205678"/>
                    </a:ext>
                  </a:extLst>
                </a:gridCol>
                <a:gridCol w="781200">
                  <a:extLst>
                    <a:ext uri="{9D8B030D-6E8A-4147-A177-3AD203B41FA5}">
                      <a16:colId xmlns:a16="http://schemas.microsoft.com/office/drawing/2014/main" val="1684443966"/>
                    </a:ext>
                  </a:extLst>
                </a:gridCol>
                <a:gridCol w="781200">
                  <a:extLst>
                    <a:ext uri="{9D8B030D-6E8A-4147-A177-3AD203B41FA5}">
                      <a16:colId xmlns:a16="http://schemas.microsoft.com/office/drawing/2014/main" val="1752183755"/>
                    </a:ext>
                  </a:extLst>
                </a:gridCol>
                <a:gridCol w="781200">
                  <a:extLst>
                    <a:ext uri="{9D8B030D-6E8A-4147-A177-3AD203B41FA5}">
                      <a16:colId xmlns:a16="http://schemas.microsoft.com/office/drawing/2014/main" val="3644075011"/>
                    </a:ext>
                  </a:extLst>
                </a:gridCol>
              </a:tblGrid>
              <a:tr h="7805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a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43249"/>
                  </a:ext>
                </a:extLst>
              </a:tr>
              <a:tr h="7805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e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f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g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h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168760"/>
                  </a:ext>
                </a:extLst>
              </a:tr>
              <a:tr h="7805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j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k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l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864591"/>
                  </a:ext>
                </a:extLst>
              </a:tr>
              <a:tr h="7805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m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o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2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p</a:t>
                      </a:r>
                    </a:p>
                  </a:txBody>
                  <a:tcPr marL="58991" marR="58991" marT="819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3990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EF687F7-82DC-4B30-8409-BF5494BDCB9D}"/>
                  </a:ext>
                </a:extLst>
              </p:cNvPr>
              <p:cNvSpPr txBox="1"/>
              <p:nvPr/>
            </p:nvSpPr>
            <p:spPr>
              <a:xfrm>
                <a:off x="7647575" y="335710"/>
                <a:ext cx="28592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EF687F7-82DC-4B30-8409-BF5494BD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575" y="335710"/>
                <a:ext cx="285923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EC3E9E-9859-4030-BEA3-E36B36C59058}"/>
              </a:ext>
            </a:extLst>
          </p:cNvPr>
          <p:cNvCxnSpPr>
            <a:cxnSpLocks/>
          </p:cNvCxnSpPr>
          <p:nvPr/>
        </p:nvCxnSpPr>
        <p:spPr>
          <a:xfrm>
            <a:off x="2092155" y="3319241"/>
            <a:ext cx="0" cy="765596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5735368-559D-4218-82C0-20BF93136EE2}"/>
                  </a:ext>
                </a:extLst>
              </p:cNvPr>
              <p:cNvSpPr txBox="1"/>
              <p:nvPr/>
            </p:nvSpPr>
            <p:spPr>
              <a:xfrm>
                <a:off x="1254282" y="4198288"/>
                <a:ext cx="39338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28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de-DE" sz="2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8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DE" sz="2800" b="0" i="0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de-DE" sz="2800" dirty="0"/>
                            <m:t> 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5735368-559D-4218-82C0-20BF93136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82" y="4198288"/>
                <a:ext cx="3933834" cy="430887"/>
              </a:xfrm>
              <a:prstGeom prst="rect">
                <a:avLst/>
              </a:prstGeom>
              <a:blipFill>
                <a:blip r:embed="rId4"/>
                <a:stretch>
                  <a:fillRect l="-155" r="-39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8A17B2C-D34E-4217-925B-CDE18A933B44}"/>
                  </a:ext>
                </a:extLst>
              </p:cNvPr>
              <p:cNvSpPr txBox="1"/>
              <p:nvPr/>
            </p:nvSpPr>
            <p:spPr>
              <a:xfrm>
                <a:off x="5967755" y="3385631"/>
                <a:ext cx="571302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28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8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2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8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8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8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de-DE" sz="2800" b="0" i="0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−0,5)</m:t>
                          </m:r>
                          <m:r>
                            <m:rPr>
                              <m:nor/>
                            </m:rPr>
                            <a:rPr lang="de-DE" sz="2800" dirty="0"/>
                            <m:t> 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8A17B2C-D34E-4217-925B-CDE18A933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755" y="3385631"/>
                <a:ext cx="5713027" cy="430887"/>
              </a:xfrm>
              <a:prstGeom prst="rect">
                <a:avLst/>
              </a:prstGeom>
              <a:blipFill>
                <a:blip r:embed="rId5"/>
                <a:stretch>
                  <a:fillRect l="-107" r="-6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5B37717-347F-437C-85B0-7C02703A5B6F}"/>
                  </a:ext>
                </a:extLst>
              </p:cNvPr>
              <p:cNvSpPr txBox="1"/>
              <p:nvPr/>
            </p:nvSpPr>
            <p:spPr>
              <a:xfrm>
                <a:off x="7602682" y="335948"/>
                <a:ext cx="3567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5B37717-347F-437C-85B0-7C02703A5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682" y="335948"/>
                <a:ext cx="356720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elle 21">
                <a:extLst>
                  <a:ext uri="{FF2B5EF4-FFF2-40B4-BE49-F238E27FC236}">
                    <a16:creationId xmlns:a16="http://schemas.microsoft.com/office/drawing/2014/main" id="{9DD4AFAE-DE66-42CD-BCC6-84D951FCB1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752597"/>
                  </p:ext>
                </p:extLst>
              </p:nvPr>
            </p:nvGraphicFramePr>
            <p:xfrm>
              <a:off x="5781431" y="1360844"/>
              <a:ext cx="4387019" cy="10006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7009">
                      <a:extLst>
                        <a:ext uri="{9D8B030D-6E8A-4147-A177-3AD203B41FA5}">
                          <a16:colId xmlns:a16="http://schemas.microsoft.com/office/drawing/2014/main" val="1956453140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920000786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230208659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4206420568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1860271051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632878545"/>
                        </a:ext>
                      </a:extLst>
                    </a:gridCol>
                  </a:tblGrid>
                  <a:tr h="500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804241"/>
                      </a:ext>
                    </a:extLst>
                  </a:tr>
                  <a:tr h="500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400" spc="-3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7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elle 21">
                <a:extLst>
                  <a:ext uri="{FF2B5EF4-FFF2-40B4-BE49-F238E27FC236}">
                    <a16:creationId xmlns:a16="http://schemas.microsoft.com/office/drawing/2014/main" id="{9DD4AFAE-DE66-42CD-BCC6-84D951FCB1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752597"/>
                  </p:ext>
                </p:extLst>
              </p:nvPr>
            </p:nvGraphicFramePr>
            <p:xfrm>
              <a:off x="5781431" y="1360844"/>
              <a:ext cx="4387019" cy="10006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7009">
                      <a:extLst>
                        <a:ext uri="{9D8B030D-6E8A-4147-A177-3AD203B41FA5}">
                          <a16:colId xmlns:a16="http://schemas.microsoft.com/office/drawing/2014/main" val="1956453140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920000786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230208659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4206420568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1860271051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632878545"/>
                        </a:ext>
                      </a:extLst>
                    </a:gridCol>
                  </a:tblGrid>
                  <a:tr h="500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804241"/>
                      </a:ext>
                    </a:extLst>
                  </a:tr>
                  <a:tr h="50031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52" t="-106098" r="-227149" b="-23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72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feld 22">
            <a:extLst>
              <a:ext uri="{FF2B5EF4-FFF2-40B4-BE49-F238E27FC236}">
                <a16:creationId xmlns:a16="http://schemas.microsoft.com/office/drawing/2014/main" id="{13A58093-CF44-4F6B-A6AD-170B262579F1}"/>
              </a:ext>
            </a:extLst>
          </p:cNvPr>
          <p:cNvSpPr txBox="1"/>
          <p:nvPr/>
        </p:nvSpPr>
        <p:spPr>
          <a:xfrm>
            <a:off x="5699544" y="2429304"/>
            <a:ext cx="31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 = Anzahl der besetzten Felder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167505E-8FB3-4760-9D9F-EDFBCD40270E}"/>
                  </a:ext>
                </a:extLst>
              </p:cNvPr>
              <p:cNvSpPr txBox="1"/>
              <p:nvPr/>
            </p:nvSpPr>
            <p:spPr>
              <a:xfrm>
                <a:off x="7674259" y="340585"/>
                <a:ext cx="356720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167505E-8FB3-4760-9D9F-EDFBCD402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259" y="340585"/>
                <a:ext cx="35672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1F79E396-C9C8-4B79-8BA7-9E7808611DE4}"/>
                  </a:ext>
                </a:extLst>
              </p:cNvPr>
              <p:cNvSpPr/>
              <p:nvPr/>
            </p:nvSpPr>
            <p:spPr>
              <a:xfrm>
                <a:off x="5472415" y="311201"/>
                <a:ext cx="24261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de-DE" sz="2800" b="0" i="0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1F79E396-C9C8-4B79-8BA7-9E7808611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15" y="311201"/>
                <a:ext cx="24261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3D819F68-41A0-4C13-AD04-79BB83065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3159002"/>
                  </p:ext>
                </p:extLst>
              </p:nvPr>
            </p:nvGraphicFramePr>
            <p:xfrm>
              <a:off x="5781430" y="1364968"/>
              <a:ext cx="4387019" cy="10006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7009">
                      <a:extLst>
                        <a:ext uri="{9D8B030D-6E8A-4147-A177-3AD203B41FA5}">
                          <a16:colId xmlns:a16="http://schemas.microsoft.com/office/drawing/2014/main" val="1956453140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920000786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230208659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4206420568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1860271051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632878545"/>
                        </a:ext>
                      </a:extLst>
                    </a:gridCol>
                  </a:tblGrid>
                  <a:tr h="500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804241"/>
                      </a:ext>
                    </a:extLst>
                  </a:tr>
                  <a:tr h="500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400" spc="-3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-1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7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5">
                <a:extLst>
                  <a:ext uri="{FF2B5EF4-FFF2-40B4-BE49-F238E27FC236}">
                    <a16:creationId xmlns:a16="http://schemas.microsoft.com/office/drawing/2014/main" id="{3D819F68-41A0-4C13-AD04-79BB83065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3159002"/>
                  </p:ext>
                </p:extLst>
              </p:nvPr>
            </p:nvGraphicFramePr>
            <p:xfrm>
              <a:off x="5781430" y="1364968"/>
              <a:ext cx="4387019" cy="10006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7009">
                      <a:extLst>
                        <a:ext uri="{9D8B030D-6E8A-4147-A177-3AD203B41FA5}">
                          <a16:colId xmlns:a16="http://schemas.microsoft.com/office/drawing/2014/main" val="1956453140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920000786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230208659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4206420568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1860271051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632878545"/>
                        </a:ext>
                      </a:extLst>
                    </a:gridCol>
                  </a:tblGrid>
                  <a:tr h="500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804241"/>
                      </a:ext>
                    </a:extLst>
                  </a:tr>
                  <a:tr h="50031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452" t="-104819" r="-227149" b="-228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-1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724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elle 26">
                <a:extLst>
                  <a:ext uri="{FF2B5EF4-FFF2-40B4-BE49-F238E27FC236}">
                    <a16:creationId xmlns:a16="http://schemas.microsoft.com/office/drawing/2014/main" id="{1063D55B-FB17-4BE5-9856-CC98B363DC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957248"/>
                  </p:ext>
                </p:extLst>
              </p:nvPr>
            </p:nvGraphicFramePr>
            <p:xfrm>
              <a:off x="5781429" y="1369092"/>
              <a:ext cx="4387019" cy="10006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7009">
                      <a:extLst>
                        <a:ext uri="{9D8B030D-6E8A-4147-A177-3AD203B41FA5}">
                          <a16:colId xmlns:a16="http://schemas.microsoft.com/office/drawing/2014/main" val="1956453140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920000786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230208659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4206420568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1860271051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632878545"/>
                        </a:ext>
                      </a:extLst>
                    </a:gridCol>
                  </a:tblGrid>
                  <a:tr h="500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804241"/>
                      </a:ext>
                    </a:extLst>
                  </a:tr>
                  <a:tr h="500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400" spc="-3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9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7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elle 26">
                <a:extLst>
                  <a:ext uri="{FF2B5EF4-FFF2-40B4-BE49-F238E27FC236}">
                    <a16:creationId xmlns:a16="http://schemas.microsoft.com/office/drawing/2014/main" id="{1063D55B-FB17-4BE5-9856-CC98B363DC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957248"/>
                  </p:ext>
                </p:extLst>
              </p:nvPr>
            </p:nvGraphicFramePr>
            <p:xfrm>
              <a:off x="5781429" y="1369092"/>
              <a:ext cx="4387019" cy="10006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7009">
                      <a:extLst>
                        <a:ext uri="{9D8B030D-6E8A-4147-A177-3AD203B41FA5}">
                          <a16:colId xmlns:a16="http://schemas.microsoft.com/office/drawing/2014/main" val="1956453140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920000786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2230208659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4206420568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1860271051"/>
                        </a:ext>
                      </a:extLst>
                    </a:gridCol>
                    <a:gridCol w="608002">
                      <a:extLst>
                        <a:ext uri="{9D8B030D-6E8A-4147-A177-3AD203B41FA5}">
                          <a16:colId xmlns:a16="http://schemas.microsoft.com/office/drawing/2014/main" val="632878545"/>
                        </a:ext>
                      </a:extLst>
                    </a:gridCol>
                  </a:tblGrid>
                  <a:tr h="500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804241"/>
                      </a:ext>
                    </a:extLst>
                  </a:tr>
                  <a:tr h="50031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52" t="-106098" r="-227149" b="-23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9</a:t>
                          </a:r>
                        </a:p>
                      </a:txBody>
                      <a:tcPr marL="120622" marR="120622" marT="60311" marB="6031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724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le 27">
                <a:extLst>
                  <a:ext uri="{FF2B5EF4-FFF2-40B4-BE49-F238E27FC236}">
                    <a16:creationId xmlns:a16="http://schemas.microsoft.com/office/drawing/2014/main" id="{27171B15-56E7-40BE-98B2-2396E0EF19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7155292"/>
                  </p:ext>
                </p:extLst>
              </p:nvPr>
            </p:nvGraphicFramePr>
            <p:xfrm>
              <a:off x="5781428" y="1367330"/>
              <a:ext cx="5307009" cy="10006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7009">
                      <a:extLst>
                        <a:ext uri="{9D8B030D-6E8A-4147-A177-3AD203B41FA5}">
                          <a16:colId xmlns:a16="http://schemas.microsoft.com/office/drawing/2014/main" val="195645314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920000786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230208659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4206420568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860271051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632878545"/>
                        </a:ext>
                      </a:extLst>
                    </a:gridCol>
                  </a:tblGrid>
                  <a:tr h="500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804241"/>
                      </a:ext>
                    </a:extLst>
                  </a:tr>
                  <a:tr h="500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de-DE" sz="2400" b="0" i="1" spc="-300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sz="2400" i="1" spc="-30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2400" spc="-3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0,25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0,25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2,25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6,25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12,25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7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le 27">
                <a:extLst>
                  <a:ext uri="{FF2B5EF4-FFF2-40B4-BE49-F238E27FC236}">
                    <a16:creationId xmlns:a16="http://schemas.microsoft.com/office/drawing/2014/main" id="{27171B15-56E7-40BE-98B2-2396E0EF19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7155292"/>
                  </p:ext>
                </p:extLst>
              </p:nvPr>
            </p:nvGraphicFramePr>
            <p:xfrm>
              <a:off x="5781428" y="1367330"/>
              <a:ext cx="5307009" cy="10006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7009">
                      <a:extLst>
                        <a:ext uri="{9D8B030D-6E8A-4147-A177-3AD203B41FA5}">
                          <a16:colId xmlns:a16="http://schemas.microsoft.com/office/drawing/2014/main" val="1956453140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920000786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230208659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4206420568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1860271051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632878545"/>
                        </a:ext>
                      </a:extLst>
                    </a:gridCol>
                  </a:tblGrid>
                  <a:tr h="500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4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5804241"/>
                      </a:ext>
                    </a:extLst>
                  </a:tr>
                  <a:tr h="50031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452" t="-106098" r="-295475" b="-23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0,25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0,25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2,25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6,25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/>
                            <a:t>12,25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72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26BB14B9-9B6F-4D15-83CD-D7BF309ADABF}"/>
              </a:ext>
            </a:extLst>
          </p:cNvPr>
          <p:cNvSpPr txBox="1"/>
          <p:nvPr/>
        </p:nvSpPr>
        <p:spPr>
          <a:xfrm>
            <a:off x="454469" y="4755088"/>
            <a:ext cx="31191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400" dirty="0"/>
              <a:t>1. Darstellen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2. Regeln formulieren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3. Ggf. Vereinfachen</a:t>
            </a:r>
          </a:p>
          <a:p>
            <a:pPr>
              <a:spcBef>
                <a:spcPts val="600"/>
              </a:spcBef>
            </a:pPr>
            <a:r>
              <a:rPr lang="de-DE" sz="2400" b="1" dirty="0"/>
              <a:t>4. Matrix erschließen</a:t>
            </a:r>
          </a:p>
        </p:txBody>
      </p:sp>
    </p:spTree>
    <p:extLst>
      <p:ext uri="{BB962C8B-B14F-4D97-AF65-F5344CB8AC3E}">
        <p14:creationId xmlns:p14="http://schemas.microsoft.com/office/powerpoint/2010/main" val="72341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D9699CBB-1634-4127-8BAC-B2846C47F9E0}"/>
                  </a:ext>
                </a:extLst>
              </p:cNvPr>
              <p:cNvSpPr/>
              <p:nvPr/>
            </p:nvSpPr>
            <p:spPr>
              <a:xfrm>
                <a:off x="280592" y="1071950"/>
                <a:ext cx="8552958" cy="432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−0,5</m:t>
                              </m:r>
                            </m:e>
                          </m:d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D9699CBB-1634-4127-8BAC-B2846C47F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92" y="1071950"/>
                <a:ext cx="8552958" cy="432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E88E42E9-140F-471C-87F5-84D695CC4D1A}"/>
                  </a:ext>
                </a:extLst>
              </p:cNvPr>
              <p:cNvSpPr txBox="1"/>
              <p:nvPr/>
            </p:nvSpPr>
            <p:spPr>
              <a:xfrm>
                <a:off x="243522" y="254506"/>
                <a:ext cx="8064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E88E42E9-140F-471C-87F5-84D695CC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" y="254506"/>
                <a:ext cx="8064615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69B6EBB-D8FD-4514-B444-901DA14D0945}"/>
                  </a:ext>
                </a:extLst>
              </p:cNvPr>
              <p:cNvSpPr txBox="1"/>
              <p:nvPr/>
            </p:nvSpPr>
            <p:spPr>
              <a:xfrm>
                <a:off x="243522" y="663228"/>
                <a:ext cx="8064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69B6EBB-D8FD-4514-B444-901DA14D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2" y="663228"/>
                <a:ext cx="8064615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8B69C2A-7113-4DBC-8488-7ABCF30B59E1}"/>
              </a:ext>
            </a:extLst>
          </p:cNvPr>
          <p:cNvGraphicFramePr>
            <a:graphicFrameLocks noGrp="1"/>
          </p:cNvGraphicFramePr>
          <p:nvPr/>
        </p:nvGraphicFramePr>
        <p:xfrm>
          <a:off x="2425700" y="2679600"/>
          <a:ext cx="3670300" cy="36703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342603752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986140454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96155183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85906841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175446588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756754728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93334279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52798955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0093293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61664546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164484054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8296087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1857935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08508479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91605639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83738051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219437518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DE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b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i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j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m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o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p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545545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29415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b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80395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c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514687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45434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9228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551026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5480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68292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i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44775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j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599645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816776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5722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m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675282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00047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o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40031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p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859734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B0B4875-E6D0-49F3-A305-3A978D4B10C9}"/>
              </a:ext>
            </a:extLst>
          </p:cNvPr>
          <p:cNvSpPr txBox="1"/>
          <p:nvPr/>
        </p:nvSpPr>
        <p:spPr>
          <a:xfrm>
            <a:off x="813243" y="4164101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de-DE" sz="3600" dirty="0"/>
              <a:t> </a:t>
            </a:r>
            <a:r>
              <a:rPr lang="de-DE" sz="3600" dirty="0">
                <a:solidFill>
                  <a:schemeClr val="accent4"/>
                </a:solidFill>
              </a:rPr>
              <a:t>a</a:t>
            </a:r>
            <a:r>
              <a:rPr lang="de-DE" sz="3600" dirty="0"/>
              <a:t> </a:t>
            </a:r>
            <a:r>
              <a:rPr lang="de-DE" sz="3600" dirty="0">
                <a:solidFill>
                  <a:schemeClr val="accent5"/>
                </a:solidFill>
              </a:rPr>
              <a:t>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CCB5714-3D1F-4686-AF4A-E09B9B353260}"/>
              </a:ext>
            </a:extLst>
          </p:cNvPr>
          <p:cNvSpPr txBox="1"/>
          <p:nvPr/>
        </p:nvSpPr>
        <p:spPr>
          <a:xfrm>
            <a:off x="9072847" y="229115"/>
            <a:ext cx="29032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400" dirty="0"/>
              <a:t>1. Darstellen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2. Regeln formulieren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3. Ggf. Vereinfachen</a:t>
            </a:r>
          </a:p>
          <a:p>
            <a:pPr>
              <a:spcBef>
                <a:spcPts val="600"/>
              </a:spcBef>
            </a:pPr>
            <a:r>
              <a:rPr lang="de-DE" sz="2400" b="1" dirty="0"/>
              <a:t>4. Matrix erschließen</a:t>
            </a:r>
          </a:p>
        </p:txBody>
      </p:sp>
      <p:pic>
        <p:nvPicPr>
          <p:cNvPr id="4098" name="Picture 2" descr="n4 abcd">
            <a:extLst>
              <a:ext uri="{FF2B5EF4-FFF2-40B4-BE49-F238E27FC236}">
                <a16:creationId xmlns:a16="http://schemas.microsoft.com/office/drawing/2014/main" id="{F76B1A57-F92D-407B-BB5D-CE7BBF31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4" y="2868662"/>
            <a:ext cx="3235325" cy="323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1842C099-2FF8-4713-8220-62646CFC43C6}"/>
                  </a:ext>
                </a:extLst>
              </p:cNvPr>
              <p:cNvSpPr/>
              <p:nvPr/>
            </p:nvSpPr>
            <p:spPr>
              <a:xfrm>
                <a:off x="228593" y="1468092"/>
                <a:ext cx="8630357" cy="432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−0,5</m:t>
                              </m:r>
                            </m:e>
                          </m:d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</m:t>
                      </m:r>
                    </m:oMath>
                  </m:oMathPara>
                </a14:m>
                <a:endParaRPr lang="de-DE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1842C099-2FF8-4713-8220-62646CFC4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3" y="1468092"/>
                <a:ext cx="8630357" cy="4327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12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A5158C17-A5FF-47D0-9E79-B9C68B625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33" y="1313586"/>
            <a:ext cx="4247125" cy="4453249"/>
          </a:xfrm>
          <a:prstGeom prst="roundRect">
            <a:avLst>
              <a:gd name="adj" fmla="val 9117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A5099ABF-E427-4CFD-A80C-7ED4F7FE062E}"/>
              </a:ext>
            </a:extLst>
          </p:cNvPr>
          <p:cNvGraphicFramePr>
            <a:graphicFrameLocks noGrp="1"/>
          </p:cNvGraphicFramePr>
          <p:nvPr/>
        </p:nvGraphicFramePr>
        <p:xfrm>
          <a:off x="514995" y="1915635"/>
          <a:ext cx="3454400" cy="3454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49123505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08635893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769323154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30918145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803521078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27463028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396671783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74240977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081901196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29237093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49472181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26464071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79765229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76835694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45216789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513288762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348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6778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5756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6369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9795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6436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2830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9319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81757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3961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8579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4896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372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2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71952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17826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-2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423737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C38FA6EA-4062-413F-A6C8-33171F8DF500}"/>
              </a:ext>
            </a:extLst>
          </p:cNvPr>
          <p:cNvSpPr txBox="1"/>
          <p:nvPr/>
        </p:nvSpPr>
        <p:spPr>
          <a:xfrm>
            <a:off x="1117271" y="1383778"/>
            <a:ext cx="2249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Hamilton-Matrix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0D7372-0064-43BC-890F-51FF7106DC35}"/>
              </a:ext>
            </a:extLst>
          </p:cNvPr>
          <p:cNvGrpSpPr/>
          <p:nvPr/>
        </p:nvGrpSpPr>
        <p:grpSpPr>
          <a:xfrm>
            <a:off x="4542046" y="1745830"/>
            <a:ext cx="3927321" cy="3588762"/>
            <a:chOff x="4591473" y="1532239"/>
            <a:chExt cx="3927321" cy="3588762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F3310D30-1B47-49ED-BC57-B8614021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473" y="1532239"/>
              <a:ext cx="3927321" cy="3588762"/>
            </a:xfrm>
            <a:prstGeom prst="roundRect">
              <a:avLst>
                <a:gd name="adj" fmla="val 12114"/>
              </a:avLst>
            </a:prstGeom>
            <a:solidFill>
              <a:srgbClr val="BFD7EF">
                <a:alpha val="80000"/>
              </a:srgbClr>
            </a:solidFill>
            <a:ln>
              <a:noFill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23FC95E-A201-4157-9F35-1E05225F3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5" t="19069" r="26506" b="4725"/>
            <a:stretch/>
          </p:blipFill>
          <p:spPr>
            <a:xfrm>
              <a:off x="4886207" y="2043843"/>
              <a:ext cx="3337852" cy="2770315"/>
            </a:xfrm>
            <a:prstGeom prst="roundRect">
              <a:avLst>
                <a:gd name="adj" fmla="val 10975"/>
              </a:avLst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EC34871-A571-4412-80A7-AF96319BD62D}"/>
                </a:ext>
              </a:extLst>
            </p:cNvPr>
            <p:cNvSpPr txBox="1"/>
            <p:nvPr/>
          </p:nvSpPr>
          <p:spPr>
            <a:xfrm>
              <a:off x="5756677" y="1557209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Embedding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3BD0ECF-D5F0-4543-9FCB-2845D3985082}"/>
              </a:ext>
            </a:extLst>
          </p:cNvPr>
          <p:cNvGrpSpPr/>
          <p:nvPr/>
        </p:nvGrpSpPr>
        <p:grpSpPr>
          <a:xfrm>
            <a:off x="8644167" y="1745830"/>
            <a:ext cx="3383723" cy="3588762"/>
            <a:chOff x="8693594" y="1532238"/>
            <a:chExt cx="3383723" cy="3588762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DFA095BE-3459-44AF-A6D1-18D2E9576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3594" y="1532238"/>
              <a:ext cx="3383723" cy="3588762"/>
            </a:xfrm>
            <a:prstGeom prst="roundRect">
              <a:avLst>
                <a:gd name="adj" fmla="val 10487"/>
              </a:avLst>
            </a:prstGeom>
            <a:solidFill>
              <a:srgbClr val="C0CF00">
                <a:alpha val="60000"/>
              </a:srgbClr>
            </a:solidFill>
            <a:ln>
              <a:noFill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0BC75FF-80B8-49D7-9702-02EAE7889429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70" y="2089716"/>
              <a:ext cx="2678569" cy="2678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034276E-A5CF-4414-859F-7CB3EFD11DED}"/>
                </a:ext>
              </a:extLst>
            </p:cNvPr>
            <p:cNvSpPr txBox="1"/>
            <p:nvPr/>
          </p:nvSpPr>
          <p:spPr>
            <a:xfrm>
              <a:off x="9853096" y="1590591"/>
              <a:ext cx="10647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Lösung</a:t>
              </a: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968E721E-0B04-4F7F-9AFB-A3A035804FFB}"/>
              </a:ext>
            </a:extLst>
          </p:cNvPr>
          <p:cNvSpPr txBox="1">
            <a:spLocks/>
          </p:cNvSpPr>
          <p:nvPr/>
        </p:nvSpPr>
        <p:spPr>
          <a:xfrm>
            <a:off x="0" y="218753"/>
            <a:ext cx="12192000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  <a:latin typeface="+mn-lt"/>
              </a:rPr>
              <a:t>4-Damenproblem</a:t>
            </a:r>
          </a:p>
        </p:txBody>
      </p:sp>
    </p:spTree>
    <p:extLst>
      <p:ext uri="{BB962C8B-B14F-4D97-AF65-F5344CB8AC3E}">
        <p14:creationId xmlns:p14="http://schemas.microsoft.com/office/powerpoint/2010/main" val="194871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oShape 3">
            <a:extLst>
              <a:ext uri="{FF2B5EF4-FFF2-40B4-BE49-F238E27FC236}">
                <a16:creationId xmlns:a16="http://schemas.microsoft.com/office/drawing/2014/main" id="{CF9FA976-5C21-4D30-AF78-A0661BE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528" y="4279267"/>
            <a:ext cx="11512528" cy="2401513"/>
          </a:xfrm>
          <a:prstGeom prst="roundRect">
            <a:avLst>
              <a:gd name="adj" fmla="val 10950"/>
            </a:avLst>
          </a:prstGeom>
          <a:solidFill>
            <a:srgbClr val="ED7D31">
              <a:alpha val="6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93F1E1C-8A3E-43FA-82AA-EE2A8F36804A}"/>
              </a:ext>
            </a:extLst>
          </p:cNvPr>
          <p:cNvSpPr/>
          <p:nvPr/>
        </p:nvSpPr>
        <p:spPr>
          <a:xfrm>
            <a:off x="1082431" y="4945658"/>
            <a:ext cx="1446843" cy="142548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597A8DE1-D5F3-4DA3-B2AF-8EE389198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2001" y="691960"/>
            <a:ext cx="5135055" cy="3033124"/>
          </a:xfrm>
          <a:prstGeom prst="roundRect">
            <a:avLst>
              <a:gd name="adj" fmla="val 9117"/>
            </a:avLst>
          </a:prstGeom>
          <a:solidFill>
            <a:srgbClr val="BFD7EF">
              <a:alpha val="8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4C1BFF5-94E7-4AE1-B08F-AF4D71093CD9}"/>
              </a:ext>
            </a:extLst>
          </p:cNvPr>
          <p:cNvSpPr/>
          <p:nvPr/>
        </p:nvSpPr>
        <p:spPr>
          <a:xfrm>
            <a:off x="6902443" y="1292921"/>
            <a:ext cx="2158061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937569-21FB-4C6D-BC80-DF680BF314AC}"/>
              </a:ext>
            </a:extLst>
          </p:cNvPr>
          <p:cNvSpPr/>
          <p:nvPr/>
        </p:nvSpPr>
        <p:spPr>
          <a:xfrm>
            <a:off x="2961552" y="4915122"/>
            <a:ext cx="1432795" cy="143343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BBCAB31-05C9-4383-AFF3-0358525E2A9A}"/>
              </a:ext>
            </a:extLst>
          </p:cNvPr>
          <p:cNvSpPr/>
          <p:nvPr/>
        </p:nvSpPr>
        <p:spPr>
          <a:xfrm>
            <a:off x="4732428" y="4945918"/>
            <a:ext cx="1432795" cy="143343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AutoShape 3">
            <a:extLst>
              <a:ext uri="{FF2B5EF4-FFF2-40B4-BE49-F238E27FC236}">
                <a16:creationId xmlns:a16="http://schemas.microsoft.com/office/drawing/2014/main" id="{4BCD73D3-2110-4602-913B-DD7E67B4E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89" y="2634505"/>
            <a:ext cx="5765090" cy="1212356"/>
          </a:xfrm>
          <a:prstGeom prst="roundRect">
            <a:avLst>
              <a:gd name="adj" fmla="val 17118"/>
            </a:avLst>
          </a:prstGeom>
          <a:solidFill>
            <a:srgbClr val="C0CF00">
              <a:alpha val="60000"/>
            </a:srgb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A891D0E-2438-411E-8190-4E8AD28277B2}"/>
              </a:ext>
            </a:extLst>
          </p:cNvPr>
          <p:cNvSpPr/>
          <p:nvPr/>
        </p:nvSpPr>
        <p:spPr>
          <a:xfrm>
            <a:off x="1083668" y="4945658"/>
            <a:ext cx="471600" cy="471600"/>
          </a:xfrm>
          <a:prstGeom prst="rect">
            <a:avLst/>
          </a:prstGeom>
          <a:solidFill>
            <a:srgbClr val="FF4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5198435-37B6-4F38-9D71-E415D0F6EA17}"/>
              </a:ext>
            </a:extLst>
          </p:cNvPr>
          <p:cNvSpPr/>
          <p:nvPr/>
        </p:nvSpPr>
        <p:spPr>
          <a:xfrm>
            <a:off x="1084837" y="4950853"/>
            <a:ext cx="477999" cy="4716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2ADE542-DDC4-494A-B517-FC17C55C24C6}"/>
              </a:ext>
            </a:extLst>
          </p:cNvPr>
          <p:cNvSpPr/>
          <p:nvPr/>
        </p:nvSpPr>
        <p:spPr>
          <a:xfrm>
            <a:off x="1089585" y="5912854"/>
            <a:ext cx="471600" cy="471600"/>
          </a:xfrm>
          <a:prstGeom prst="rect">
            <a:avLst/>
          </a:prstGeom>
          <a:solidFill>
            <a:srgbClr val="FF4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07B503A-8E64-4DB2-A3F8-F0560A5B26B2}"/>
              </a:ext>
            </a:extLst>
          </p:cNvPr>
          <p:cNvSpPr/>
          <p:nvPr/>
        </p:nvSpPr>
        <p:spPr>
          <a:xfrm>
            <a:off x="4729309" y="4943317"/>
            <a:ext cx="471600" cy="471600"/>
          </a:xfrm>
          <a:prstGeom prst="rect">
            <a:avLst/>
          </a:prstGeom>
          <a:solidFill>
            <a:srgbClr val="FF4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FC92F45A-57C4-457D-9D27-EC46A22DC2C9}"/>
              </a:ext>
            </a:extLst>
          </p:cNvPr>
          <p:cNvSpPr/>
          <p:nvPr/>
        </p:nvSpPr>
        <p:spPr>
          <a:xfrm>
            <a:off x="3923999" y="4921521"/>
            <a:ext cx="471600" cy="471600"/>
          </a:xfrm>
          <a:prstGeom prst="rect">
            <a:avLst/>
          </a:prstGeom>
          <a:solidFill>
            <a:srgbClr val="FF4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2C5F624-2B3E-4D8B-8CD2-F18A84FF8D06}"/>
              </a:ext>
            </a:extLst>
          </p:cNvPr>
          <p:cNvSpPr/>
          <p:nvPr/>
        </p:nvSpPr>
        <p:spPr>
          <a:xfrm>
            <a:off x="3442009" y="5876953"/>
            <a:ext cx="471600" cy="4716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DF8F209-5ADA-40D5-A86C-3BC4D12CE0D5}"/>
              </a:ext>
            </a:extLst>
          </p:cNvPr>
          <p:cNvSpPr/>
          <p:nvPr/>
        </p:nvSpPr>
        <p:spPr>
          <a:xfrm>
            <a:off x="5694875" y="4944602"/>
            <a:ext cx="471600" cy="4716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6C8B36-A94D-4C39-9BDE-9CB4699299C5}"/>
              </a:ext>
            </a:extLst>
          </p:cNvPr>
          <p:cNvSpPr txBox="1"/>
          <p:nvPr/>
        </p:nvSpPr>
        <p:spPr>
          <a:xfrm>
            <a:off x="453712" y="2732852"/>
            <a:ext cx="5421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Beim </a:t>
            </a:r>
            <a:r>
              <a:rPr lang="de-DE" sz="2000" b="1" dirty="0"/>
              <a:t>Springerproblem</a:t>
            </a:r>
            <a:r>
              <a:rPr lang="de-DE" sz="2000" dirty="0"/>
              <a:t> geht es darum, auf einem Schachfeld eine Route zu finden, bei der ein Springer jedes Feld genau einmal besucht.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267239-6F74-494C-B4AD-5D108F13561C}"/>
              </a:ext>
            </a:extLst>
          </p:cNvPr>
          <p:cNvSpPr txBox="1"/>
          <p:nvPr/>
        </p:nvSpPr>
        <p:spPr>
          <a:xfrm>
            <a:off x="6784151" y="803638"/>
            <a:ext cx="191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Der Springerzug: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4365FF88-1DAC-4EBF-B308-C3446CFB0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041000"/>
              </p:ext>
            </p:extLst>
          </p:nvPr>
        </p:nvGraphicFramePr>
        <p:xfrm>
          <a:off x="6902443" y="1292921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0276107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55676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225605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88717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184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5191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B4CFCDBC-BD19-4D0B-8995-FDC60E1F8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631" y="1314047"/>
            <a:ext cx="671419" cy="6714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164E6B-F82F-4B72-B2EF-6DA32646B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630" y="1314047"/>
            <a:ext cx="671419" cy="6714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E41EE7D-2814-4F48-8589-F822B8BD6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629" y="1314047"/>
            <a:ext cx="671419" cy="6714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71952B7-DB81-43F6-B25A-9E6E7D69C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410" y="1292921"/>
            <a:ext cx="2160000" cy="2160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374183A-784D-472F-ACCD-EF9E95D8C01C}"/>
              </a:ext>
            </a:extLst>
          </p:cNvPr>
          <p:cNvSpPr txBox="1"/>
          <p:nvPr/>
        </p:nvSpPr>
        <p:spPr>
          <a:xfrm>
            <a:off x="9253654" y="782512"/>
            <a:ext cx="2272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Mögliche Lösung:</a:t>
            </a:r>
          </a:p>
        </p:txBody>
      </p: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11F7B94A-2CBB-4B4C-88E9-2A9A1DFC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799473"/>
              </p:ext>
            </p:extLst>
          </p:nvPr>
        </p:nvGraphicFramePr>
        <p:xfrm>
          <a:off x="2960350" y="4916326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A4DB64C9-0F55-4275-B28B-CDA6BFF6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383940"/>
              </p:ext>
            </p:extLst>
          </p:nvPr>
        </p:nvGraphicFramePr>
        <p:xfrm>
          <a:off x="4731226" y="4939407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pic>
        <p:nvPicPr>
          <p:cNvPr id="29" name="Grafik 28">
            <a:extLst>
              <a:ext uri="{FF2B5EF4-FFF2-40B4-BE49-F238E27FC236}">
                <a16:creationId xmlns:a16="http://schemas.microsoft.com/office/drawing/2014/main" id="{4A919313-62EC-4133-AD9C-8162C8456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5" y="4947550"/>
            <a:ext cx="477999" cy="47799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F00FE0A-CFC0-4093-BC0F-8A871EB8B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49" y="5878327"/>
            <a:ext cx="477999" cy="47799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8568604-DA87-438F-B2BF-7D30935C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24" y="4939407"/>
            <a:ext cx="477999" cy="477999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D12E01C1-5E13-4009-817F-2F13245243E2}"/>
              </a:ext>
            </a:extLst>
          </p:cNvPr>
          <p:cNvSpPr txBox="1"/>
          <p:nvPr/>
        </p:nvSpPr>
        <p:spPr>
          <a:xfrm>
            <a:off x="1076792" y="4443519"/>
            <a:ext cx="144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Position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CF202B-6978-4864-BC7A-93ED704F77ED}"/>
              </a:ext>
            </a:extLst>
          </p:cNvPr>
          <p:cNvSpPr txBox="1"/>
          <p:nvPr/>
        </p:nvSpPr>
        <p:spPr>
          <a:xfrm>
            <a:off x="2970076" y="4462720"/>
            <a:ext cx="1435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Position 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CAB1CD2-2109-480E-8BC2-80024B29F4F8}"/>
              </a:ext>
            </a:extLst>
          </p:cNvPr>
          <p:cNvSpPr txBox="1"/>
          <p:nvPr/>
        </p:nvSpPr>
        <p:spPr>
          <a:xfrm>
            <a:off x="4729310" y="4446130"/>
            <a:ext cx="1435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Position 3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5764DEB7-9CF8-411C-8243-BCF825A3F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4" y="5893798"/>
            <a:ext cx="477999" cy="47799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2527631-7EAE-4299-BE78-21A435F5A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10" y="4919960"/>
            <a:ext cx="477999" cy="477999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09141B8-1C94-4FE3-9164-ED00910BB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90" y="4899314"/>
            <a:ext cx="477999" cy="477999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6F02C4DE-EC5F-4FFE-AC67-3896719F1324}"/>
              </a:ext>
            </a:extLst>
          </p:cNvPr>
          <p:cNvSpPr txBox="1"/>
          <p:nvPr/>
        </p:nvSpPr>
        <p:spPr>
          <a:xfrm>
            <a:off x="6852959" y="5187028"/>
            <a:ext cx="424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 Zeitebene genau ein Springer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B7C44EE-A963-4B87-AC86-B59C64F42EAC}"/>
              </a:ext>
            </a:extLst>
          </p:cNvPr>
          <p:cNvSpPr txBox="1"/>
          <p:nvPr/>
        </p:nvSpPr>
        <p:spPr>
          <a:xfrm>
            <a:off x="6862127" y="5576220"/>
            <a:ext cx="341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Kein Feld doppelt betreten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F609D257-E312-4B9E-B287-8885ECAF57F0}"/>
              </a:ext>
            </a:extLst>
          </p:cNvPr>
          <p:cNvSpPr txBox="1"/>
          <p:nvPr/>
        </p:nvSpPr>
        <p:spPr>
          <a:xfrm>
            <a:off x="6872654" y="5965985"/>
            <a:ext cx="365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Einhaltung des Springerzugs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DE6B82D-152E-4D55-BDA0-C78367F77484}"/>
              </a:ext>
            </a:extLst>
          </p:cNvPr>
          <p:cNvSpPr txBox="1"/>
          <p:nvPr/>
        </p:nvSpPr>
        <p:spPr>
          <a:xfrm>
            <a:off x="6840046" y="4712828"/>
            <a:ext cx="341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Regeln:</a:t>
            </a:r>
          </a:p>
        </p:txBody>
      </p:sp>
      <p:sp>
        <p:nvSpPr>
          <p:cNvPr id="56" name="Titel 1">
            <a:extLst>
              <a:ext uri="{FF2B5EF4-FFF2-40B4-BE49-F238E27FC236}">
                <a16:creationId xmlns:a16="http://schemas.microsoft.com/office/drawing/2014/main" id="{B9F1DED9-AAB6-4AC8-B533-BBB458F176CD}"/>
              </a:ext>
            </a:extLst>
          </p:cNvPr>
          <p:cNvSpPr txBox="1">
            <a:spLocks/>
          </p:cNvSpPr>
          <p:nvPr/>
        </p:nvSpPr>
        <p:spPr>
          <a:xfrm>
            <a:off x="-74428" y="409084"/>
            <a:ext cx="5901070" cy="700282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3B000"/>
                </a:solidFill>
                <a:latin typeface="+mn-lt"/>
              </a:rPr>
              <a:t>Das Springerproblem</a:t>
            </a:r>
          </a:p>
        </p:txBody>
      </p:sp>
      <p:graphicFrame>
        <p:nvGraphicFramePr>
          <p:cNvPr id="49" name="Tabelle 48">
            <a:extLst>
              <a:ext uri="{FF2B5EF4-FFF2-40B4-BE49-F238E27FC236}">
                <a16:creationId xmlns:a16="http://schemas.microsoft.com/office/drawing/2014/main" id="{4EA0EC20-E300-475C-B583-CEF3531D7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93951"/>
              </p:ext>
            </p:extLst>
          </p:nvPr>
        </p:nvGraphicFramePr>
        <p:xfrm>
          <a:off x="1083635" y="4948154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sp>
        <p:nvSpPr>
          <p:cNvPr id="54" name="Textfeld 53">
            <a:extLst>
              <a:ext uri="{FF2B5EF4-FFF2-40B4-BE49-F238E27FC236}">
                <a16:creationId xmlns:a16="http://schemas.microsoft.com/office/drawing/2014/main" id="{DC17FAB0-81DA-4E18-B930-A9FDDB997429}"/>
              </a:ext>
            </a:extLst>
          </p:cNvPr>
          <p:cNvSpPr txBox="1"/>
          <p:nvPr/>
        </p:nvSpPr>
        <p:spPr>
          <a:xfrm>
            <a:off x="274528" y="1350833"/>
            <a:ext cx="6045286" cy="13542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400" dirty="0"/>
              <a:t>1. Darstellen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2. Regeln formulieren</a:t>
            </a:r>
          </a:p>
          <a:p>
            <a:pPr>
              <a:spcBef>
                <a:spcPts val="600"/>
              </a:spcBef>
            </a:pPr>
            <a:endParaRPr lang="de-DE" sz="2400" dirty="0"/>
          </a:p>
          <a:p>
            <a:pPr>
              <a:spcBef>
                <a:spcPts val="600"/>
              </a:spcBef>
            </a:pPr>
            <a:r>
              <a:rPr lang="de-DE" sz="2400" dirty="0"/>
              <a:t>3. Ggf. Vereinfachen</a:t>
            </a:r>
          </a:p>
          <a:p>
            <a:pPr>
              <a:spcBef>
                <a:spcPts val="600"/>
              </a:spcBef>
            </a:pPr>
            <a:r>
              <a:rPr lang="de-DE" sz="2400" dirty="0"/>
              <a:t>4. Matrix erschließen</a:t>
            </a:r>
          </a:p>
        </p:txBody>
      </p:sp>
    </p:spTree>
    <p:extLst>
      <p:ext uri="{BB962C8B-B14F-4D97-AF65-F5344CB8AC3E}">
        <p14:creationId xmlns:p14="http://schemas.microsoft.com/office/powerpoint/2010/main" val="104706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11784 0.1018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509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05886 0.2085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73" dur="indefinite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8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6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4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00"/>
                            </p:stCondLst>
                            <p:childTnLst>
                              <p:par>
                                <p:cTn id="171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8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100"/>
                            </p:stCondLst>
                            <p:childTnLst>
                              <p:par>
                                <p:cTn id="192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10" grpId="0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44" grpId="0" animBg="1"/>
      <p:bldP spid="44" grpId="1" animBg="1"/>
      <p:bldP spid="44" grpId="2" animBg="1"/>
      <p:bldP spid="44" grpId="3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" grpId="0"/>
      <p:bldP spid="17" grpId="0"/>
      <p:bldP spid="32" grpId="0"/>
      <p:bldP spid="33" grpId="0"/>
      <p:bldP spid="34" grpId="0"/>
      <p:bldP spid="45" grpId="0"/>
      <p:bldP spid="46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5430</Words>
  <Application>Microsoft Office PowerPoint</Application>
  <PresentationFormat>Breitbild</PresentationFormat>
  <Paragraphs>3900</Paragraphs>
  <Slides>26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</vt:lpstr>
      <vt:lpstr>Lösung des n-Damenproblems auf einem adiabatischen Quantencomputer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JD Walli</dc:creator>
  <cp:lastModifiedBy>JD Walli</cp:lastModifiedBy>
  <cp:revision>53</cp:revision>
  <dcterms:created xsi:type="dcterms:W3CDTF">2020-10-10T11:51:09Z</dcterms:created>
  <dcterms:modified xsi:type="dcterms:W3CDTF">2021-05-06T13:23:39Z</dcterms:modified>
</cp:coreProperties>
</file>